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embeddings/oleObject1.bin" ContentType="application/vnd.openxmlformats-officedocument.oleObject"/>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embeddings/oleObject2.bin" ContentType="application/vnd.openxmlformats-officedocument.oleObject"/>
  <Override PartName="/ppt/tags/tag6.xml" ContentType="application/vnd.openxmlformats-officedocument.presentationml.tags+xml"/>
  <Override PartName="/ppt/embeddings/oleObject3.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embeddings/oleObject4.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embeddings/oleObject5.bin" ContentType="application/vnd.openxmlformats-officedocument.oleObject"/>
  <Override PartName="/ppt/tags/tag11.xml" ContentType="application/vnd.openxmlformats-officedocument.presentationml.tags+xml"/>
  <Override PartName="/ppt/notesSlides/notesSlide4.xml" ContentType="application/vnd.openxmlformats-officedocument.presentationml.notesSlide+xml"/>
  <Override PartName="/ppt/embeddings/oleObject6.bin" ContentType="application/vnd.openxmlformats-officedocument.oleObject"/>
  <Override PartName="/ppt/tags/tag12.xml" ContentType="application/vnd.openxmlformats-officedocument.presentationml.tags+xml"/>
  <Override PartName="/ppt/notesSlides/notesSlide5.xml" ContentType="application/vnd.openxmlformats-officedocument.presentationml.notesSlide+xml"/>
  <Override PartName="/ppt/embeddings/oleObject7.bin" ContentType="application/vnd.openxmlformats-officedocument.oleObject"/>
  <Override PartName="/ppt/tags/tag13.xml" ContentType="application/vnd.openxmlformats-officedocument.presentationml.tags+xml"/>
  <Override PartName="/ppt/notesSlides/notesSlide6.xml" ContentType="application/vnd.openxmlformats-officedocument.presentationml.notesSlide+xml"/>
  <Override PartName="/ppt/embeddings/oleObject8.bin" ContentType="application/vnd.openxmlformats-officedocument.oleObject"/>
  <Override PartName="/ppt/tags/tag14.xml" ContentType="application/vnd.openxmlformats-officedocument.presentationml.tags+xml"/>
  <Override PartName="/ppt/notesSlides/notesSlide7.xml" ContentType="application/vnd.openxmlformats-officedocument.presentationml.notesSlide+xml"/>
  <Override PartName="/ppt/embeddings/oleObject9.bin" ContentType="application/vnd.openxmlformats-officedocument.oleObject"/>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embeddings/oleObject10.bin" ContentType="application/vnd.openxmlformats-officedocument.oleObject"/>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embeddings/oleObject11.bin" ContentType="application/vnd.openxmlformats-officedocument.oleObject"/>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embeddings/oleObject12.bin" ContentType="application/vnd.openxmlformats-officedocument.oleObject"/>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embeddings/oleObject13.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17"/>
  </p:notesMasterIdLst>
  <p:sldIdLst>
    <p:sldId id="270" r:id="rId3"/>
    <p:sldId id="256" r:id="rId4"/>
    <p:sldId id="259" r:id="rId5"/>
    <p:sldId id="260" r:id="rId6"/>
    <p:sldId id="258" r:id="rId7"/>
    <p:sldId id="261" r:id="rId8"/>
    <p:sldId id="263" r:id="rId9"/>
    <p:sldId id="271" r:id="rId10"/>
    <p:sldId id="264" r:id="rId11"/>
    <p:sldId id="267" r:id="rId12"/>
    <p:sldId id="272" r:id="rId13"/>
    <p:sldId id="269" r:id="rId14"/>
    <p:sldId id="266" r:id="rId15"/>
    <p:sldId id="268" r:id="rId16"/>
  </p:sldIdLst>
  <p:sldSz cx="9144000" cy="6858000" type="screen4x3"/>
  <p:notesSz cx="6858000" cy="9144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6D6"/>
    <a:srgbClr val="4E9A35"/>
    <a:srgbClr val="83FF61"/>
    <a:srgbClr val="B6F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D1C14-1B7F-4A63-9808-238354BBEA87}" v="3" dt="2020-07-20T07:30:33.6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210" d="100"/>
          <a:sy n="210" d="100"/>
        </p:scale>
        <p:origin x="-2496" y="-1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microsoft.com/office/2016/11/relationships/changesInfo" Target="changesInfos/changesInfo1.xml"/><Relationship Id="rId25"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Gallardo Rivilla" userId="566d11ad-ecf6-4c57-a65e-310aacead3ca" providerId="ADAL" clId="{3AAD1C14-1B7F-4A63-9808-238354BBEA87}"/>
    <pc:docChg chg="custSel modSld">
      <pc:chgData name="A. Gallardo Rivilla" userId="566d11ad-ecf6-4c57-a65e-310aacead3ca" providerId="ADAL" clId="{3AAD1C14-1B7F-4A63-9808-238354BBEA87}" dt="2020-07-20T07:30:29.631" v="736" actId="12"/>
      <pc:docMkLst>
        <pc:docMk/>
      </pc:docMkLst>
      <pc:sldChg chg="addSp modSp mod">
        <pc:chgData name="A. Gallardo Rivilla" userId="566d11ad-ecf6-4c57-a65e-310aacead3ca" providerId="ADAL" clId="{3AAD1C14-1B7F-4A63-9808-238354BBEA87}" dt="2020-07-20T07:30:29.631" v="736" actId="12"/>
        <pc:sldMkLst>
          <pc:docMk/>
          <pc:sldMk cId="218454608" sldId="264"/>
        </pc:sldMkLst>
        <pc:spChg chg="add mod">
          <ac:chgData name="A. Gallardo Rivilla" userId="566d11ad-ecf6-4c57-a65e-310aacead3ca" providerId="ADAL" clId="{3AAD1C14-1B7F-4A63-9808-238354BBEA87}" dt="2020-07-20T07:30:29.631" v="736" actId="12"/>
          <ac:spMkLst>
            <pc:docMk/>
            <pc:sldMk cId="218454608" sldId="264"/>
            <ac:spMk id="3" creationId="{2EBF5084-8DAC-4D06-8729-83468B26E7E5}"/>
          </ac:spMkLst>
        </pc:spChg>
        <pc:spChg chg="mod">
          <ac:chgData name="A. Gallardo Rivilla" userId="566d11ad-ecf6-4c57-a65e-310aacead3ca" providerId="ADAL" clId="{3AAD1C14-1B7F-4A63-9808-238354BBEA87}" dt="2020-07-20T07:30:07.280" v="728" actId="1076"/>
          <ac:spMkLst>
            <pc:docMk/>
            <pc:sldMk cId="218454608" sldId="264"/>
            <ac:spMk id="14" creationId="{00000000-0000-0000-0000-000000000000}"/>
          </ac:spMkLst>
        </pc:spChg>
        <pc:picChg chg="mod">
          <ac:chgData name="A. Gallardo Rivilla" userId="566d11ad-ecf6-4c57-a65e-310aacead3ca" providerId="ADAL" clId="{3AAD1C14-1B7F-4A63-9808-238354BBEA87}" dt="2020-07-20T07:30:09.999" v="729" actId="1076"/>
          <ac:picMkLst>
            <pc:docMk/>
            <pc:sldMk cId="218454608" sldId="264"/>
            <ac:picMk id="2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21/7/20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‹Nr.›</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108193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6</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7</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8</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10</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11</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AB28A736-DD27-4662-A6FA-D7F2279B3441}" type="datetimeFigureOut">
              <a:rPr lang="es-ES" smtClean="0"/>
              <a:t>21/7/20</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21/7/20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21/7/20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21/7/20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AB28A736-DD27-4662-A6FA-D7F2279B3441}" type="datetimeFigureOut">
              <a:rPr lang="es-ES" smtClean="0"/>
              <a:t>21/7/20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AB28A736-DD27-4662-A6FA-D7F2279B3441}" type="datetimeFigureOut">
              <a:rPr lang="es-ES" smtClean="0"/>
              <a:t>21/7/20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8A736-DD27-4662-A6FA-D7F2279B3441}" type="datetimeFigureOut">
              <a:rPr lang="es-ES" smtClean="0"/>
              <a:t>21/7/20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‹Nr.›</a:t>
            </a:fld>
            <a:endParaRPr lang="es-E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8077200" y="6356350"/>
            <a:ext cx="609600" cy="365125"/>
          </a:xfrm>
        </p:spPr>
        <p:txBody>
          <a:bodyPr/>
          <a:lstStyle/>
          <a:p>
            <a:fld id="{B4E36A81-5F9A-4D9E-8168-7E074D87C203}" type="slidenum">
              <a:rPr lang="es-ES" smtClean="0"/>
              <a:t>‹Nr.›</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tags" Target="../tags/tag3.xml"/><Relationship Id="rId16" Type="http://schemas.openxmlformats.org/officeDocument/2006/relationships/oleObject" Target="../embeddings/oleObject1.bin"/><Relationship Id="rId17" Type="http://schemas.openxmlformats.org/officeDocument/2006/relationships/image" Target="../media/image2.emf"/><Relationship Id="rId18"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B28A736-DD27-4662-A6FA-D7F2279B3441}" type="datetimeFigureOut">
              <a:rPr lang="es-ES" smtClean="0"/>
              <a:t>21/7/20</a:t>
            </a:fld>
            <a:endParaRPr lang="es-E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4E36A81-5F9A-4D9E-8168-7E074D87C203}" type="slidenum">
              <a:rPr lang="es-ES" smtClean="0"/>
              <a:t>‹Nr.›</a:t>
            </a:fld>
            <a:endParaRPr lang="es-ES"/>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2"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3" name="Rectángulo 2"/>
          <p:cNvSpPr/>
          <p:nvPr userDrawn="1"/>
        </p:nvSpPr>
        <p:spPr>
          <a:xfrm>
            <a:off x="0" y="0"/>
            <a:ext cx="9144000" cy="6858000"/>
          </a:xfrm>
          <a:prstGeom prst="rect">
            <a:avLst/>
          </a:prstGeom>
          <a:blipFill dpi="0" rotWithShape="1">
            <a:blip r:embed="rId18">
              <a:alphaModFix amt="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21/7/20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‹Nr.›</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13.xml"/><Relationship Id="rId5" Type="http://schemas.openxmlformats.org/officeDocument/2006/relationships/notesSlide" Target="../notesSlides/notesSlide1.xml"/><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jpeg"/><Relationship Id="rId1" Type="http://schemas.openxmlformats.org/officeDocument/2006/relationships/vmlDrawing" Target="../drawings/vmlDrawing2.v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 Type="http://schemas.openxmlformats.org/officeDocument/2006/relationships/vmlDrawing" Target="../drawings/vmlDrawing10.v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notesSlide" Target="../notesSlides/notesSlide8.xml"/><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oleObject" Target="../embeddings/oleObject10.bin"/><Relationship Id="rId9" Type="http://schemas.openxmlformats.org/officeDocument/2006/relationships/image" Target="../media/image2.emf"/><Relationship Id="rId10" Type="http://schemas.openxmlformats.org/officeDocument/2006/relationships/image" Target="../media/image48.png"/></Relationships>
</file>

<file path=ppt/slides/_rels/slide11.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49.png"/><Relationship Id="rId13" Type="http://schemas.openxmlformats.org/officeDocument/2006/relationships/image" Target="../media/image51.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 Type="http://schemas.openxmlformats.org/officeDocument/2006/relationships/vmlDrawing" Target="../drawings/vmlDrawing11.vml"/><Relationship Id="rId2" Type="http://schemas.openxmlformats.org/officeDocument/2006/relationships/tags" Target="../tags/tag17.xml"/><Relationship Id="rId3" Type="http://schemas.openxmlformats.org/officeDocument/2006/relationships/tags" Target="../tags/tag18.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oleObject" Target="../embeddings/oleObject11.bin"/><Relationship Id="rId10" Type="http://schemas.openxmlformats.org/officeDocument/2006/relationships/image" Target="../media/image2.emf"/></Relationships>
</file>

<file path=ppt/slides/_rels/slide12.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hyperlink" Target="https://github.com/Big-Data-Equipo-7/Proyecto" TargetMode="External"/><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oleObject" Target="../embeddings/oleObject12.bin"/><Relationship Id="rId7" Type="http://schemas.openxmlformats.org/officeDocument/2006/relationships/image" Target="../media/image2.emf"/><Relationship Id="rId8" Type="http://schemas.openxmlformats.org/officeDocument/2006/relationships/image" Target="../media/image4.png"/><Relationship Id="rId1" Type="http://schemas.openxmlformats.org/officeDocument/2006/relationships/vmlDrawing" Target="../drawings/vmlDrawing12.vml"/><Relationship Id="rId2"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13.xml"/><Relationship Id="rId5" Type="http://schemas.openxmlformats.org/officeDocument/2006/relationships/notesSlide" Target="../notesSlides/notesSlide12.xml"/><Relationship Id="rId6" Type="http://schemas.openxmlformats.org/officeDocument/2006/relationships/oleObject" Target="../embeddings/oleObject13.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69.png"/><Relationship Id="rId1" Type="http://schemas.openxmlformats.org/officeDocument/2006/relationships/vmlDrawing" Target="../drawings/vmlDrawing13.vml"/><Relationship Id="rId2"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oleObject" Target="../embeddings/oleObject3.bin"/><Relationship Id="rId5" Type="http://schemas.openxmlformats.org/officeDocument/2006/relationships/image" Target="../media/image2.emf"/><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vmlDrawing" Target="../drawings/vmlDrawing3.vml"/><Relationship Id="rId2" Type="http://schemas.openxmlformats.org/officeDocument/2006/relationships/tags" Target="../tags/tag6.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vmlDrawing" Target="../drawings/vmlDrawing4.v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oleObject" Target="../embeddings/oleObject4.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 Type="http://schemas.openxmlformats.org/officeDocument/2006/relationships/vmlDrawing" Target="../drawings/vmlDrawing5.v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oleObject" Target="../embeddings/oleObject5.bin"/><Relationship Id="rId7" Type="http://schemas.openxmlformats.org/officeDocument/2006/relationships/image" Target="../media/image2.emf"/><Relationship Id="rId8" Type="http://schemas.openxmlformats.org/officeDocument/2006/relationships/image" Target="../media/image4.png"/><Relationship Id="rId9" Type="http://schemas.openxmlformats.org/officeDocument/2006/relationships/image" Target="../media/image15.png"/><Relationship Id="rId10"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vmlDrawing" Target="../drawings/vmlDrawing6.vml"/><Relationship Id="rId2" Type="http://schemas.openxmlformats.org/officeDocument/2006/relationships/tags" Target="../tags/tag11.xml"/><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oleObject" Target="../embeddings/oleObject6.bin"/><Relationship Id="rId6" Type="http://schemas.openxmlformats.org/officeDocument/2006/relationships/image" Target="../media/image2.emf"/><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oleObject" Target="../embeddings/oleObject7.bin"/><Relationship Id="rId6" Type="http://schemas.openxmlformats.org/officeDocument/2006/relationships/image" Target="../media/image2.emf"/><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vmlDrawing" Target="../drawings/vmlDrawing7.vml"/><Relationship Id="rId2"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oleObject" Target="../embeddings/oleObject8.bin"/><Relationship Id="rId6" Type="http://schemas.openxmlformats.org/officeDocument/2006/relationships/image" Target="../media/image2.emf"/><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vmlDrawing" Target="../drawings/vmlDrawing8.vml"/><Relationship Id="rId2"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oleObject" Target="../embeddings/oleObject9.bin"/><Relationship Id="rId6" Type="http://schemas.openxmlformats.org/officeDocument/2006/relationships/image" Target="../media/image2.emf"/><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vmlDrawing" Target="../drawings/vmlDrawing9.vml"/><Relationship Id="rId2"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8"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6000" smtClean="0">
                <a:ln>
                  <a:solidFill>
                    <a:srgbClr val="76B6D6"/>
                  </a:solidFill>
                </a:ln>
                <a:solidFill>
                  <a:srgbClr val="76B6D6"/>
                </a:solidFill>
                <a:latin typeface="Arial Narrow" panose="020B0606020202030204" pitchFamily="34" charset="0"/>
              </a:rPr>
              <a:t>Calidad del aire en la Comunidad de Madrid </a:t>
            </a:r>
            <a:endParaRPr lang="es-ES" sz="6000" dirty="0">
              <a:ln>
                <a:solidFill>
                  <a:srgbClr val="76B6D6"/>
                </a:solidFill>
              </a:ln>
              <a:solidFill>
                <a:srgbClr val="76B6D6"/>
              </a:solidFill>
              <a:latin typeface="Arial Narrow" panose="020B0606020202030204" pitchFamily="34" charset="0"/>
            </a:endParaRPr>
          </a:p>
        </p:txBody>
      </p:sp>
      <p:sp>
        <p:nvSpPr>
          <p:cNvPr id="13" name="2 Subtítulo"/>
          <p:cNvSpPr txBox="1">
            <a:spLocks/>
          </p:cNvSpPr>
          <p:nvPr/>
        </p:nvSpPr>
        <p:spPr>
          <a:xfrm>
            <a:off x="2186871" y="2929220"/>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b="1" smtClean="0">
                <a:latin typeface="+mj-lt"/>
              </a:rPr>
              <a:t>Grupo 7</a:t>
            </a:r>
            <a:endParaRPr lang="es-ES" sz="1600" b="1" smtClean="0">
              <a:latin typeface="+mj-lt"/>
            </a:endParaRPr>
          </a:p>
          <a:p>
            <a:r>
              <a:rPr lang="es-ES_tradnl" sz="1600" smtClean="0">
                <a:latin typeface="+mj-lt"/>
              </a:rPr>
              <a:t>Alfonso Gallardo</a:t>
            </a:r>
            <a:endParaRPr lang="es-ES" sz="1600" smtClean="0">
              <a:latin typeface="+mj-lt"/>
            </a:endParaRPr>
          </a:p>
          <a:p>
            <a:r>
              <a:rPr lang="es-ES_tradnl" sz="1600" smtClean="0">
                <a:latin typeface="+mj-lt"/>
              </a:rPr>
              <a:t>Raúl Hervás</a:t>
            </a:r>
            <a:endParaRPr lang="es-ES" sz="1600" smtClean="0">
              <a:latin typeface="+mj-lt"/>
            </a:endParaRPr>
          </a:p>
          <a:p>
            <a:r>
              <a:rPr lang="es-ES_tradnl" sz="1600" smtClean="0">
                <a:latin typeface="+mj-lt"/>
              </a:rPr>
              <a:t>Carmen Reina</a:t>
            </a:r>
            <a:endParaRPr lang="es-ES" sz="1600" smtClean="0">
              <a:latin typeface="+mj-lt"/>
            </a:endParaRPr>
          </a:p>
          <a:p>
            <a:r>
              <a:rPr lang="es-ES_tradnl" sz="1600" smtClean="0">
                <a:latin typeface="+mj-lt"/>
              </a:rPr>
              <a:t>Walter Ronceros</a:t>
            </a:r>
            <a:endParaRPr lang="es-ES" sz="1600" smtClean="0">
              <a:latin typeface="+mj-lt"/>
            </a:endParaRPr>
          </a:p>
          <a:p>
            <a:r>
              <a:rPr lang="es-ES_tradnl" sz="1600" smtClean="0">
                <a:latin typeface="+mj-lt"/>
              </a:rPr>
              <a:t>Susana Vara</a:t>
            </a:r>
            <a:endParaRPr lang="es-ES" sz="1600" dirty="0">
              <a:latin typeface="+mj-lt"/>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158344" y="2276874"/>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672608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7"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sp>
        <p:nvSpPr>
          <p:cNvPr id="2" name="1 Título"/>
          <p:cNvSpPr>
            <a:spLocks noGrp="1"/>
          </p:cNvSpPr>
          <p:nvPr>
            <p:ph type="title"/>
          </p:nvPr>
        </p:nvSpPr>
        <p:spPr>
          <a:xfrm>
            <a:off x="146820" y="44624"/>
            <a:ext cx="8883918" cy="504056"/>
          </a:xfrm>
        </p:spPr>
        <p:txBody>
          <a:bodyPr vert="horz" anchor="ctr">
            <a:normAutofit/>
          </a:bodyPr>
          <a:lstStyle/>
          <a:p>
            <a:r>
              <a:rPr lang="es-ES_tradnl" sz="2400" dirty="0" smtClean="0">
                <a:solidFill>
                  <a:srgbClr val="76B6D6"/>
                </a:solidFill>
              </a:rPr>
              <a:t>Visualización</a:t>
            </a:r>
            <a:endParaRPr lang="es-ES" sz="2400" dirty="0">
              <a:solidFill>
                <a:srgbClr val="76B6D6"/>
              </a:solidFill>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Entorno de visualizaci</a:t>
            </a:r>
            <a:r>
              <a:rPr lang="es-ES_tradnl" sz="1100" dirty="0" smtClean="0">
                <a:cs typeface="Calibri" panose="020F0502020204030204" pitchFamily="34" charset="0"/>
              </a:rPr>
              <a:t>ón preparado con ELK apoyándonos en </a:t>
            </a:r>
            <a:r>
              <a:rPr lang="es-ES_tradnl" sz="1100" dirty="0" err="1" smtClean="0">
                <a:cs typeface="Calibri" panose="020F0502020204030204" pitchFamily="34" charset="0"/>
              </a:rPr>
              <a:t>Dockers</a:t>
            </a:r>
            <a:r>
              <a:rPr lang="es-ES_tradnl" sz="1100" dirty="0">
                <a:cs typeface="Calibri" panose="020F0502020204030204" pitchFamily="34" charset="0"/>
              </a:rPr>
              <a:t>.</a:t>
            </a:r>
            <a:endParaRPr lang="es-ES_tradnl" sz="1100" dirty="0">
              <a:cs typeface="Calibri" panose="020F0502020204030204" pitchFamily="34" charset="0"/>
            </a:endParaRP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t>Instalación de </a:t>
            </a:r>
            <a:r>
              <a:rPr lang="es-ES_tradnl" sz="1100" dirty="0" err="1"/>
              <a:t>Docker</a:t>
            </a:r>
            <a:r>
              <a:rPr lang="es-ES_tradnl" sz="1100" dirty="0"/>
              <a:t> Desktop</a:t>
            </a:r>
            <a:endParaRPr lang="es-ES" sz="1100" dirty="0"/>
          </a:p>
          <a:p>
            <a:pPr lvl="0">
              <a:buClr>
                <a:schemeClr val="accent2">
                  <a:lumMod val="60000"/>
                  <a:lumOff val="40000"/>
                </a:schemeClr>
              </a:buClr>
              <a:buFont typeface="Wingdings" panose="05000000000000000000" pitchFamily="2" charset="2"/>
              <a:buChar char="ü"/>
            </a:pPr>
            <a:r>
              <a:rPr lang="es-ES_tradnl" sz="1100" dirty="0"/>
              <a:t>Descarga de contenedor </a:t>
            </a:r>
            <a:r>
              <a:rPr lang="es-ES_tradnl" sz="1100" dirty="0" err="1"/>
              <a:t>sebp</a:t>
            </a:r>
            <a:r>
              <a:rPr lang="es-ES_tradnl" sz="1100" dirty="0"/>
              <a:t>/</a:t>
            </a:r>
            <a:r>
              <a:rPr lang="es-ES_tradnl" sz="1100" dirty="0" err="1"/>
              <a:t>elk</a:t>
            </a:r>
            <a:endParaRPr lang="es-ES" sz="1100" dirty="0"/>
          </a:p>
          <a:p>
            <a:pPr lvl="0">
              <a:buClr>
                <a:schemeClr val="accent2">
                  <a:lumMod val="60000"/>
                  <a:lumOff val="40000"/>
                </a:schemeClr>
              </a:buClr>
              <a:buFont typeface="Wingdings" panose="05000000000000000000" pitchFamily="2" charset="2"/>
              <a:buChar char="ü"/>
            </a:pPr>
            <a:r>
              <a:rPr lang="es-ES_tradnl" sz="1100" dirty="0"/>
              <a:t>Arrancar el contender </a:t>
            </a:r>
            <a:r>
              <a:rPr lang="es-ES_tradnl" sz="1100" dirty="0" smtClean="0"/>
              <a:t>donde se levanta distintos puertos para </a:t>
            </a:r>
            <a:r>
              <a:rPr lang="es-ES_tradnl" sz="1100" dirty="0" err="1"/>
              <a:t>Elastic</a:t>
            </a:r>
            <a:r>
              <a:rPr lang="es-ES_tradnl" sz="1100" dirty="0"/>
              <a:t>, </a:t>
            </a:r>
            <a:r>
              <a:rPr lang="es-ES_tradnl" sz="1100" dirty="0" err="1"/>
              <a:t>Logstash</a:t>
            </a:r>
            <a:r>
              <a:rPr lang="es-ES_tradnl" sz="1100" dirty="0"/>
              <a:t> y </a:t>
            </a:r>
            <a:r>
              <a:rPr lang="es-ES_tradnl" sz="1100" dirty="0" err="1"/>
              <a:t>Kibana</a:t>
            </a:r>
            <a:endParaRPr lang="es-ES" sz="1100" dirty="0"/>
          </a:p>
          <a:p>
            <a:pPr lvl="0">
              <a:buClr>
                <a:schemeClr val="accent2">
                  <a:lumMod val="60000"/>
                  <a:lumOff val="40000"/>
                </a:schemeClr>
              </a:buClr>
              <a:buFont typeface="Wingdings" panose="05000000000000000000" pitchFamily="2" charset="2"/>
              <a:buChar char="ü"/>
            </a:pPr>
            <a:r>
              <a:rPr lang="es-ES_tradnl" sz="1100" dirty="0"/>
              <a:t>Copiar </a:t>
            </a:r>
            <a:r>
              <a:rPr lang="es-ES_tradnl" sz="1100" dirty="0" err="1"/>
              <a:t>dataset</a:t>
            </a:r>
            <a:r>
              <a:rPr lang="es-ES_tradnl" sz="1100" dirty="0"/>
              <a:t> al contenedor para procesarlo con </a:t>
            </a:r>
            <a:r>
              <a:rPr lang="es-ES_tradnl" sz="1100" dirty="0" err="1"/>
              <a:t>Logstash</a:t>
            </a:r>
            <a:endParaRPr lang="es-ES" sz="1100" dirty="0"/>
          </a:p>
          <a:p>
            <a:pPr lvl="0">
              <a:buClr>
                <a:schemeClr val="accent2">
                  <a:lumMod val="60000"/>
                  <a:lumOff val="40000"/>
                </a:schemeClr>
              </a:buClr>
              <a:buFont typeface="Wingdings" panose="05000000000000000000" pitchFamily="2" charset="2"/>
              <a:buChar char="ü"/>
            </a:pPr>
            <a:r>
              <a:rPr lang="es-ES_tradnl" sz="1100" dirty="0"/>
              <a:t>Crear </a:t>
            </a:r>
            <a:r>
              <a:rPr lang="es-ES_tradnl" sz="1100" dirty="0" err="1"/>
              <a:t>config</a:t>
            </a:r>
            <a:r>
              <a:rPr lang="es-ES_tradnl" sz="1100" dirty="0"/>
              <a:t> para </a:t>
            </a:r>
            <a:r>
              <a:rPr lang="es-ES_tradnl" sz="1100" dirty="0" err="1"/>
              <a:t>Logstash</a:t>
            </a:r>
            <a:r>
              <a:rPr lang="es-ES_tradnl" sz="1100" dirty="0"/>
              <a:t> </a:t>
            </a:r>
            <a:r>
              <a:rPr lang="es-ES_tradnl" sz="1100" dirty="0" smtClean="0"/>
              <a:t>para su carga posterior en </a:t>
            </a:r>
            <a:r>
              <a:rPr lang="es-ES_tradnl" sz="1100" dirty="0" err="1" smtClean="0"/>
              <a:t>ElasticSearch</a:t>
            </a:r>
            <a:endParaRPr lang="es-ES" sz="1100" dirty="0"/>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smtClean="0"/>
              <a:t>En la UI de </a:t>
            </a:r>
            <a:r>
              <a:rPr lang="es-ES_tradnl" sz="1100" dirty="0" err="1" smtClean="0"/>
              <a:t>ElasticSearch</a:t>
            </a:r>
            <a:r>
              <a:rPr lang="es-ES_tradnl" sz="1100" dirty="0" smtClean="0"/>
              <a:t> levantada, se </a:t>
            </a:r>
            <a:r>
              <a:rPr lang="es-ES_tradnl" sz="1100" dirty="0" err="1" smtClean="0"/>
              <a:t>creci</a:t>
            </a:r>
            <a:r>
              <a:rPr lang="es-ES_tradnl" sz="1100" dirty="0" err="1" smtClean="0"/>
              <a:t>ón</a:t>
            </a:r>
            <a:r>
              <a:rPr lang="es-ES_tradnl" sz="1100" dirty="0" smtClean="0"/>
              <a:t> un </a:t>
            </a:r>
            <a:r>
              <a:rPr lang="es-ES_tradnl" sz="1100" dirty="0" err="1" smtClean="0"/>
              <a:t>mapping</a:t>
            </a:r>
            <a:r>
              <a:rPr lang="es-ES_tradnl" sz="1100" dirty="0" smtClean="0"/>
              <a:t> para el tipo de dato </a:t>
            </a:r>
            <a:r>
              <a:rPr lang="es-ES_tradnl" sz="1100" b="1" dirty="0" err="1" smtClean="0"/>
              <a:t>geo_point</a:t>
            </a:r>
            <a:endParaRPr lang="es-ES" sz="1100" dirty="0"/>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t>Ejecutamos </a:t>
            </a:r>
            <a:r>
              <a:rPr lang="es-ES_tradnl" sz="1100" dirty="0" err="1"/>
              <a:t>logstash</a:t>
            </a:r>
            <a:r>
              <a:rPr lang="es-ES_tradnl" sz="1100" dirty="0"/>
              <a:t> para realizar carga con el comando: </a:t>
            </a:r>
            <a:r>
              <a:rPr lang="es-ES_tradnl" sz="1100" i="1" dirty="0" err="1"/>
              <a:t>logstash</a:t>
            </a:r>
            <a:r>
              <a:rPr lang="es-ES_tradnl" sz="1100" i="1" dirty="0"/>
              <a:t> -f /</a:t>
            </a:r>
            <a:r>
              <a:rPr lang="es-ES_tradnl" sz="1100" i="1" dirty="0" err="1"/>
              <a:t>opt</a:t>
            </a:r>
            <a:r>
              <a:rPr lang="es-ES_tradnl" sz="1100" i="1" dirty="0"/>
              <a:t>/</a:t>
            </a:r>
            <a:r>
              <a:rPr lang="es-ES_tradnl" sz="1100" i="1" dirty="0" err="1"/>
              <a:t>logstash</a:t>
            </a:r>
            <a:r>
              <a:rPr lang="es-ES_tradnl" sz="1100" i="1" dirty="0"/>
              <a:t>/</a:t>
            </a:r>
            <a:r>
              <a:rPr lang="es-ES_tradnl" sz="1100" i="1" dirty="0" err="1"/>
              <a:t>config</a:t>
            </a:r>
            <a:r>
              <a:rPr lang="es-ES_tradnl" sz="1100" i="1" dirty="0"/>
              <a:t>/grupo7_BigData_global.config</a:t>
            </a:r>
            <a:endParaRPr lang="es-ES" sz="1100" dirty="0"/>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smtClean="0"/>
              <a:t>Creaci</a:t>
            </a:r>
            <a:r>
              <a:rPr lang="es-ES_tradnl" sz="1100" dirty="0" smtClean="0"/>
              <a:t>ón de </a:t>
            </a:r>
            <a:r>
              <a:rPr lang="es-ES_tradnl" sz="1100" dirty="0" err="1" smtClean="0"/>
              <a:t>indexPattern</a:t>
            </a:r>
            <a:r>
              <a:rPr lang="es-ES_tradnl" sz="1100" dirty="0" smtClean="0"/>
              <a:t> desde la UI de </a:t>
            </a:r>
            <a:r>
              <a:rPr lang="es-ES_tradnl" sz="1100" dirty="0" err="1" smtClean="0"/>
              <a:t>ElastichSearch</a:t>
            </a:r>
            <a:r>
              <a:rPr lang="es-ES_tradnl" sz="1100" dirty="0" smtClean="0"/>
              <a:t> tras la carga desde </a:t>
            </a:r>
            <a:r>
              <a:rPr lang="es-ES_tradnl" sz="1100" dirty="0" err="1" smtClean="0"/>
              <a:t>Logstash</a:t>
            </a:r>
            <a:r>
              <a:rPr lang="es-ES_tradnl" sz="1100" dirty="0" smtClean="0"/>
              <a:t> para pasar a la parte </a:t>
            </a:r>
            <a:r>
              <a:rPr lang="es-ES_tradnl" sz="1100" dirty="0" err="1" smtClean="0"/>
              <a:t>Discover</a:t>
            </a:r>
            <a:r>
              <a:rPr lang="es-ES_tradnl" sz="1100" dirty="0" smtClean="0"/>
              <a:t> de </a:t>
            </a:r>
            <a:r>
              <a:rPr lang="es-ES_tradnl" sz="1100" dirty="0" err="1" smtClean="0"/>
              <a:t>Kibana</a:t>
            </a:r>
            <a:r>
              <a:rPr lang="es-ES_tradnl" sz="1100" dirty="0" smtClean="0"/>
              <a:t>. </a:t>
            </a:r>
            <a:endParaRPr lang="es-ES" sz="1100" dirty="0"/>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 name="Conector recto 29"/>
          <p:cNvCxnSpPr/>
          <p:nvPr/>
        </p:nvCxnSpPr>
        <p:spPr>
          <a:xfrm>
            <a:off x="493204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4" grpId="0"/>
      <p:bldP spid="13" grpId="0" animBg="1"/>
      <p:bldP spid="16" grpId="0" animBg="1"/>
      <p:bldP spid="20" grpId="0"/>
      <p:bldP spid="22"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898146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5" name="Diapositiva de think-cell" r:id="rId9" imgW="270" imgH="270" progId="TCLayout.ActiveDocument.1">
                  <p:embed/>
                </p:oleObj>
              </mc:Choice>
              <mc:Fallback>
                <p:oleObj name="Diapositiva de think-cell" r:id="rId9" imgW="270" imgH="270"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6820" y="44624"/>
            <a:ext cx="8883918" cy="504056"/>
          </a:xfrm>
        </p:spPr>
        <p:txBody>
          <a:bodyPr vert="horz" anchor="ctr">
            <a:normAutofit/>
          </a:bodyPr>
          <a:lstStyle/>
          <a:p>
            <a:r>
              <a:rPr lang="es-ES_tradnl" sz="2400" dirty="0" smtClean="0">
                <a:solidFill>
                  <a:srgbClr val="76B6D6"/>
                </a:solidFill>
              </a:rPr>
              <a:t>Visualización</a:t>
            </a:r>
            <a:endParaRPr lang="es-ES" sz="2400" dirty="0">
              <a:solidFill>
                <a:srgbClr val="76B6D6"/>
              </a:solidFill>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Gr</a:t>
            </a:r>
            <a:r>
              <a:rPr lang="es-ES_tradnl" sz="1100" dirty="0" smtClean="0">
                <a:cs typeface="Calibri" panose="020F0502020204030204" pitchFamily="34" charset="0"/>
              </a:rPr>
              <a:t>á</a:t>
            </a:r>
            <a:r>
              <a:rPr lang="es-ES_tradnl" sz="1100" dirty="0" smtClean="0">
                <a:cs typeface="Calibri" panose="020F0502020204030204" pitchFamily="34" charset="0"/>
              </a:rPr>
              <a:t>fica por </a:t>
            </a:r>
            <a:r>
              <a:rPr lang="es-ES_tradnl" sz="1100" dirty="0" err="1" smtClean="0">
                <a:cs typeface="Calibri" panose="020F0502020204030204" pitchFamily="34" charset="0"/>
              </a:rPr>
              <a:t>TAGs</a:t>
            </a:r>
            <a:r>
              <a:rPr lang="es-ES_tradnl" sz="1100" dirty="0" smtClean="0">
                <a:cs typeface="Calibri" panose="020F0502020204030204" pitchFamily="34" charset="0"/>
              </a:rPr>
              <a:t> sobre </a:t>
            </a:r>
            <a:r>
              <a:rPr lang="es-ES_tradnl" sz="1100" dirty="0" err="1" smtClean="0">
                <a:cs typeface="Calibri" panose="020F0502020204030204" pitchFamily="34" charset="0"/>
              </a:rPr>
              <a:t>ICAs</a:t>
            </a:r>
            <a:r>
              <a:rPr lang="es-ES_tradnl" sz="1100" dirty="0" smtClean="0">
                <a:cs typeface="Calibri" panose="020F0502020204030204" pitchFamily="34" charset="0"/>
              </a:rPr>
              <a:t> parciales.</a:t>
            </a:r>
          </a:p>
          <a:p>
            <a:pPr lvl="1">
              <a:buClr>
                <a:srgbClr val="76B6D6"/>
              </a:buClr>
              <a:buFont typeface="Wingdings" panose="05000000000000000000" pitchFamily="2" charset="2"/>
              <a:buChar char="q"/>
            </a:pPr>
            <a:r>
              <a:rPr lang="es-ES_tradnl" sz="900" dirty="0" smtClean="0">
                <a:cs typeface="Calibri" panose="020F0502020204030204" pitchFamily="34" charset="0"/>
              </a:rPr>
              <a:t>- Agrupaci</a:t>
            </a:r>
            <a:r>
              <a:rPr lang="es-ES_tradnl" sz="900" dirty="0" smtClean="0">
                <a:cs typeface="Calibri" panose="020F0502020204030204" pitchFamily="34" charset="0"/>
              </a:rPr>
              <a:t>ón por magnitudes</a:t>
            </a:r>
          </a:p>
          <a:p>
            <a:pPr lvl="1">
              <a:buClr>
                <a:srgbClr val="76B6D6"/>
              </a:buClr>
              <a:buFont typeface="Wingdings" panose="05000000000000000000" pitchFamily="2" charset="2"/>
              <a:buChar char="q"/>
            </a:pPr>
            <a:r>
              <a:rPr lang="es-ES_tradnl" sz="900" dirty="0" smtClean="0">
                <a:cs typeface="Calibri" panose="020F0502020204030204" pitchFamily="34" charset="0"/>
              </a:rPr>
              <a:t>- Valores </a:t>
            </a:r>
            <a:r>
              <a:rPr lang="es-ES_tradnl" sz="900" dirty="0" err="1" smtClean="0">
                <a:cs typeface="Calibri" panose="020F0502020204030204" pitchFamily="34" charset="0"/>
              </a:rPr>
              <a:t>ICAs</a:t>
            </a:r>
            <a:r>
              <a:rPr lang="es-ES_tradnl" sz="900" dirty="0" smtClean="0">
                <a:cs typeface="Calibri" panose="020F0502020204030204" pitchFamily="34" charset="0"/>
              </a:rPr>
              <a:t> parciales más repetidos</a:t>
            </a:r>
            <a:endParaRPr lang="es-ES_tradnl" sz="900" dirty="0">
              <a:cs typeface="Calibri" panose="020F0502020204030204" pitchFamily="34" charset="0"/>
            </a:endParaRP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Conector recto 29"/>
          <p:cNvCxnSpPr/>
          <p:nvPr/>
        </p:nvCxnSpPr>
        <p:spPr>
          <a:xfrm>
            <a:off x="565212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3" name="Imagen 2" descr="Rea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smtClean="0">
                <a:cs typeface="Calibri" panose="020F0502020204030204" pitchFamily="34" charset="0"/>
              </a:rPr>
              <a:t>Gr</a:t>
            </a:r>
            <a:r>
              <a:rPr lang="es-ES_tradnl" sz="1100" dirty="0" smtClean="0">
                <a:cs typeface="Calibri" panose="020F0502020204030204" pitchFamily="34" charset="0"/>
              </a:rPr>
              <a:t>á</a:t>
            </a:r>
            <a:r>
              <a:rPr lang="es-ES_tradnl" sz="1100" dirty="0" smtClean="0">
                <a:cs typeface="Calibri" panose="020F0502020204030204" pitchFamily="34" charset="0"/>
              </a:rPr>
              <a:t>fica </a:t>
            </a:r>
            <a:r>
              <a:rPr lang="es-ES_tradnl" sz="1100" dirty="0" err="1" smtClean="0">
                <a:cs typeface="Calibri" panose="020F0502020204030204" pitchFamily="34" charset="0"/>
              </a:rPr>
              <a:t>geolocalizada</a:t>
            </a:r>
            <a:r>
              <a:rPr lang="es-ES_tradnl" sz="1100" dirty="0" smtClean="0">
                <a:cs typeface="Calibri" panose="020F0502020204030204" pitchFamily="34" charset="0"/>
              </a:rPr>
              <a:t> por estaci</a:t>
            </a:r>
            <a:r>
              <a:rPr lang="es-ES_tradnl" sz="1100" dirty="0" smtClean="0">
                <a:cs typeface="Calibri" panose="020F0502020204030204" pitchFamily="34" charset="0"/>
              </a:rPr>
              <a:t>ón</a:t>
            </a:r>
            <a:r>
              <a:rPr lang="es-ES_tradnl" sz="1100" dirty="0" smtClean="0">
                <a:cs typeface="Calibri" panose="020F0502020204030204" pitchFamily="34" charset="0"/>
              </a:rPr>
              <a:t>.</a:t>
            </a:r>
          </a:p>
          <a:p>
            <a:pPr lvl="1">
              <a:buClr>
                <a:srgbClr val="76B6D6"/>
              </a:buClr>
              <a:buFont typeface="Wingdings" panose="05000000000000000000" pitchFamily="2" charset="2"/>
              <a:buChar char="q"/>
            </a:pPr>
            <a:r>
              <a:rPr lang="es-ES_tradnl" sz="900" dirty="0" smtClean="0">
                <a:cs typeface="Calibri" panose="020F0502020204030204" pitchFamily="34" charset="0"/>
              </a:rPr>
              <a:t>- Agrupaci</a:t>
            </a:r>
            <a:r>
              <a:rPr lang="es-ES_tradnl" sz="900" dirty="0" smtClean="0">
                <a:cs typeface="Calibri" panose="020F0502020204030204" pitchFamily="34" charset="0"/>
              </a:rPr>
              <a:t>ón por estación</a:t>
            </a:r>
          </a:p>
          <a:p>
            <a:pPr lvl="1">
              <a:buClr>
                <a:srgbClr val="76B6D6"/>
              </a:buClr>
              <a:buFont typeface="Wingdings" panose="05000000000000000000" pitchFamily="2" charset="2"/>
              <a:buChar char="q"/>
            </a:pPr>
            <a:r>
              <a:rPr lang="es-ES_tradnl" sz="900" dirty="0" smtClean="0">
                <a:cs typeface="Calibri" panose="020F0502020204030204" pitchFamily="34" charset="0"/>
              </a:rPr>
              <a:t>- Nº de mediciones realizadas en 5 meses</a:t>
            </a:r>
            <a:endParaRPr lang="es-ES_tradnl" sz="900" dirty="0">
              <a:cs typeface="Calibri" panose="020F0502020204030204" pitchFamily="34" charset="0"/>
            </a:endParaRPr>
          </a:p>
        </p:txBody>
      </p:sp>
      <p:pic>
        <p:nvPicPr>
          <p:cNvPr id="7" name="Imagen 6" descr="Mediciones por estación.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Tree>
    <p:extLst>
      <p:ext uri="{BB962C8B-B14F-4D97-AF65-F5344CB8AC3E}">
        <p14:creationId xmlns:p14="http://schemas.microsoft.com/office/powerpoint/2010/main" val="2293358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80570" y="44624"/>
            <a:ext cx="8883918" cy="504056"/>
          </a:xfrm>
          <a:prstGeom prst="rect">
            <a:avLst/>
          </a:prstGeom>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4000" dirty="0">
                <a:solidFill>
                  <a:srgbClr val="76B6D6"/>
                </a:solidFill>
              </a:rPr>
              <a:t>Tecnologías</a:t>
            </a:r>
            <a:r>
              <a:rPr lang="es-ES_tradnl" dirty="0">
                <a:solidFill>
                  <a:srgbClr val="76B6D6"/>
                </a:solidFill>
              </a:rPr>
              <a:t>:</a:t>
            </a:r>
            <a:endParaRPr lang="es-ES" dirty="0">
              <a:solidFill>
                <a:srgbClr val="76B6D6"/>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758" y="3264775"/>
            <a:ext cx="1009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87856"/>
            <a:ext cx="12287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234758" y="2507463"/>
            <a:ext cx="1156280" cy="461665"/>
          </a:xfrm>
          <a:prstGeom prst="rect">
            <a:avLst/>
          </a:prstGeom>
          <a:noFill/>
        </p:spPr>
        <p:txBody>
          <a:bodyPr wrap="square" rtlCol="0">
            <a:spAutoFit/>
          </a:bodyPr>
          <a:lstStyle/>
          <a:p>
            <a:pPr algn="ctr"/>
            <a:r>
              <a:rPr lang="es-ES_tradnl" sz="1200" i="1" dirty="0" smtClean="0">
                <a:solidFill>
                  <a:schemeClr val="accent2">
                    <a:lumMod val="75000"/>
                  </a:schemeClr>
                </a:solidFill>
              </a:rPr>
              <a:t>Nos organizamos</a:t>
            </a:r>
            <a:endParaRPr lang="es-ES" sz="1200" i="1" dirty="0">
              <a:solidFill>
                <a:schemeClr val="accent2">
                  <a:lumMod val="75000"/>
                </a:schemeClr>
              </a:solidFill>
            </a:endParaRPr>
          </a:p>
        </p:txBody>
      </p:sp>
      <p:sp>
        <p:nvSpPr>
          <p:cNvPr id="5" name="4 Rectángulo"/>
          <p:cNvSpPr/>
          <p:nvPr/>
        </p:nvSpPr>
        <p:spPr>
          <a:xfrm>
            <a:off x="6721013" y="4091713"/>
            <a:ext cx="2376264" cy="215444"/>
          </a:xfrm>
          <a:prstGeom prst="rect">
            <a:avLst/>
          </a:prstGeom>
        </p:spPr>
        <p:txBody>
          <a:bodyPr wrap="square">
            <a:spAutoFit/>
          </a:bodyPr>
          <a:lstStyle/>
          <a:p>
            <a:r>
              <a:rPr lang="es-ES_tradnl" sz="800" u="sng" dirty="0">
                <a:hlinkClick r:id="rId5"/>
              </a:rPr>
              <a:t>https://github.com/Big-Data-Equipo-7/Proyecto</a:t>
            </a:r>
            <a:endParaRPr lang="es-ES" sz="800"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12" y="1628800"/>
            <a:ext cx="109061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95536" y="1646796"/>
            <a:ext cx="1619688" cy="646331"/>
          </a:xfrm>
          <a:prstGeom prst="rect">
            <a:avLst/>
          </a:prstGeom>
          <a:noFill/>
        </p:spPr>
        <p:txBody>
          <a:bodyPr wrap="square" rtlCol="0">
            <a:spAutoFit/>
          </a:bodyPr>
          <a:lstStyle/>
          <a:p>
            <a:r>
              <a:rPr lang="es-ES_tradnl" sz="1200" b="1" dirty="0" err="1" smtClean="0">
                <a:solidFill>
                  <a:schemeClr val="tx1">
                    <a:lumMod val="50000"/>
                    <a:lumOff val="50000"/>
                  </a:schemeClr>
                </a:solidFill>
              </a:rPr>
              <a:t>Phyton</a:t>
            </a:r>
            <a:r>
              <a:rPr lang="es-ES_tradnl" sz="1200" b="1" dirty="0" smtClean="0">
                <a:solidFill>
                  <a:schemeClr val="tx1">
                    <a:lumMod val="50000"/>
                    <a:lumOff val="50000"/>
                  </a:schemeClr>
                </a:solidFill>
              </a:rPr>
              <a:t> 3.8.2 </a:t>
            </a:r>
            <a:r>
              <a:rPr lang="es-ES_tradnl" sz="1200" dirty="0" smtClean="0">
                <a:solidFill>
                  <a:schemeClr val="tx1">
                    <a:lumMod val="50000"/>
                    <a:lumOff val="50000"/>
                  </a:schemeClr>
                </a:solidFill>
              </a:rPr>
              <a:t>  Pre-procesamiento de datos origen</a:t>
            </a:r>
            <a:endParaRPr lang="es-ES" sz="1200" b="1" dirty="0">
              <a:solidFill>
                <a:schemeClr val="tx1">
                  <a:lumMod val="50000"/>
                  <a:lumOff val="50000"/>
                </a:schemeClr>
              </a:solidFill>
            </a:endParaRPr>
          </a:p>
        </p:txBody>
      </p:sp>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645555"/>
            <a:ext cx="649676" cy="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267" y="1610122"/>
            <a:ext cx="707097" cy="73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308340" y="5398370"/>
            <a:ext cx="2092384" cy="369332"/>
          </a:xfrm>
          <a:prstGeom prst="rect">
            <a:avLst/>
          </a:prstGeom>
          <a:noFill/>
        </p:spPr>
        <p:txBody>
          <a:bodyPr wrap="square" rtlCol="0">
            <a:spAutoFit/>
          </a:bodyPr>
          <a:lstStyle/>
          <a:p>
            <a:r>
              <a:rPr lang="es-ES_tradnl" b="1" dirty="0" smtClean="0">
                <a:solidFill>
                  <a:schemeClr val="tx1">
                    <a:lumMod val="50000"/>
                    <a:lumOff val="50000"/>
                  </a:schemeClr>
                </a:solidFill>
              </a:rPr>
              <a:t>Visualización</a:t>
            </a:r>
            <a:endParaRPr lang="es-ES" b="1" dirty="0">
              <a:solidFill>
                <a:schemeClr val="tx1">
                  <a:lumMod val="50000"/>
                  <a:lumOff val="50000"/>
                </a:schemeClr>
              </a:solidFill>
            </a:endParaRPr>
          </a:p>
        </p:txBody>
      </p:sp>
      <p:sp>
        <p:nvSpPr>
          <p:cNvPr id="14" name="13 CuadroTexto"/>
          <p:cNvSpPr txBox="1"/>
          <p:nvPr/>
        </p:nvSpPr>
        <p:spPr>
          <a:xfrm>
            <a:off x="91499" y="3285160"/>
            <a:ext cx="2104237" cy="830997"/>
          </a:xfrm>
          <a:prstGeom prst="rect">
            <a:avLst/>
          </a:prstGeom>
          <a:noFill/>
        </p:spPr>
        <p:txBody>
          <a:bodyPr wrap="square" rtlCol="0">
            <a:spAutoFit/>
          </a:bodyPr>
          <a:lstStyle/>
          <a:p>
            <a:r>
              <a:rPr lang="es-ES_tradnl" sz="1200" b="1" dirty="0" err="1" smtClean="0">
                <a:solidFill>
                  <a:schemeClr val="tx1">
                    <a:lumMod val="50000"/>
                    <a:lumOff val="50000"/>
                  </a:schemeClr>
                </a:solidFill>
              </a:rPr>
              <a:t>Jupyter</a:t>
            </a:r>
            <a:r>
              <a:rPr lang="es-ES_tradnl" sz="1200" b="1" dirty="0" smtClean="0">
                <a:solidFill>
                  <a:schemeClr val="tx1">
                    <a:lumMod val="50000"/>
                    <a:lumOff val="50000"/>
                  </a:schemeClr>
                </a:solidFill>
              </a:rPr>
              <a:t> notebook 6.0.3 </a:t>
            </a:r>
            <a:r>
              <a:rPr lang="es-ES_tradnl" sz="1200" dirty="0" smtClean="0">
                <a:solidFill>
                  <a:schemeClr val="tx1">
                    <a:lumMod val="50000"/>
                    <a:lumOff val="50000"/>
                  </a:schemeClr>
                </a:solidFill>
              </a:rPr>
              <a:t>y</a:t>
            </a:r>
            <a:r>
              <a:rPr lang="es-ES_tradnl" sz="1200" b="1" dirty="0" smtClean="0">
                <a:solidFill>
                  <a:schemeClr val="tx1">
                    <a:lumMod val="50000"/>
                    <a:lumOff val="50000"/>
                  </a:schemeClr>
                </a:solidFill>
              </a:rPr>
              <a:t> </a:t>
            </a:r>
            <a:r>
              <a:rPr lang="es-ES_tradnl" sz="1200" b="1" dirty="0" err="1" smtClean="0">
                <a:solidFill>
                  <a:schemeClr val="tx1">
                    <a:lumMod val="50000"/>
                    <a:lumOff val="50000"/>
                  </a:schemeClr>
                </a:solidFill>
              </a:rPr>
              <a:t>colab</a:t>
            </a:r>
            <a:r>
              <a:rPr lang="es-ES_tradnl" sz="1200" b="1" dirty="0" smtClean="0">
                <a:solidFill>
                  <a:schemeClr val="tx1">
                    <a:lumMod val="50000"/>
                    <a:lumOff val="50000"/>
                  </a:schemeClr>
                </a:solidFill>
              </a:rPr>
              <a:t> de google </a:t>
            </a:r>
            <a:r>
              <a:rPr lang="es-ES_tradnl" sz="1200" dirty="0" smtClean="0">
                <a:solidFill>
                  <a:schemeClr val="tx1">
                    <a:lumMod val="50000"/>
                    <a:lumOff val="50000"/>
                  </a:schemeClr>
                </a:solidFill>
              </a:rPr>
              <a:t>realizamos el estudio y modelado de los datos</a:t>
            </a:r>
            <a:endParaRPr lang="es-ES" sz="1200" b="1" dirty="0">
              <a:solidFill>
                <a:schemeClr val="tx1">
                  <a:lumMod val="50000"/>
                  <a:lumOff val="50000"/>
                </a:schemeClr>
              </a:solidFill>
            </a:endParaRPr>
          </a:p>
        </p:txBody>
      </p:sp>
      <p:pic>
        <p:nvPicPr>
          <p:cNvPr id="1229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575" y="3238220"/>
            <a:ext cx="692824" cy="66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23" y="3385042"/>
            <a:ext cx="640731" cy="4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438" y="3901291"/>
            <a:ext cx="3579367" cy="39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3054" y="5085183"/>
            <a:ext cx="590487" cy="56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6726885" y="3131716"/>
            <a:ext cx="2304256" cy="1233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Rectángulo"/>
          <p:cNvSpPr/>
          <p:nvPr/>
        </p:nvSpPr>
        <p:spPr>
          <a:xfrm>
            <a:off x="2339752" y="1495877"/>
            <a:ext cx="3516765" cy="91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p:cNvSpPr/>
          <p:nvPr/>
        </p:nvSpPr>
        <p:spPr>
          <a:xfrm>
            <a:off x="2195736" y="3140968"/>
            <a:ext cx="3841783"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0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9279" y="5085184"/>
            <a:ext cx="3381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Rectángulo"/>
          <p:cNvSpPr/>
          <p:nvPr/>
        </p:nvSpPr>
        <p:spPr>
          <a:xfrm>
            <a:off x="2339752" y="4904901"/>
            <a:ext cx="3602989"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rot="5400000">
            <a:off x="4142745" y="2546577"/>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5400000">
            <a:off x="4118907" y="4491846"/>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errar llave"/>
          <p:cNvSpPr/>
          <p:nvPr/>
        </p:nvSpPr>
        <p:spPr>
          <a:xfrm>
            <a:off x="6186366" y="1196752"/>
            <a:ext cx="689890" cy="51845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29" name="Conector recto 28"/>
          <p:cNvCxnSpPr/>
          <p:nvPr/>
        </p:nvCxnSpPr>
        <p:spPr>
          <a:xfrm>
            <a:off x="637220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7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2291"/>
                                        </p:tgtEl>
                                        <p:attrNameLst>
                                          <p:attrName>style.visibility</p:attrName>
                                        </p:attrNameLst>
                                      </p:cBhvr>
                                      <p:to>
                                        <p:strVal val="visible"/>
                                      </p:to>
                                    </p:set>
                                    <p:animEffect transition="in" filter="barn(inVertical)">
                                      <p:cBhvr>
                                        <p:cTn id="63" dur="500"/>
                                        <p:tgtEl>
                                          <p:spTgt spid="12291"/>
                                        </p:tgtEl>
                                      </p:cBhvr>
                                    </p:animEffect>
                                  </p:childTnLst>
                                </p:cTn>
                              </p:par>
                              <p:par>
                                <p:cTn id="64" presetID="16" presetClass="entr" presetSubtype="21" fill="hold" nodeType="withEffect">
                                  <p:stCondLst>
                                    <p:cond delay="0"/>
                                  </p:stCondLst>
                                  <p:childTnLst>
                                    <p:set>
                                      <p:cBhvr>
                                        <p:cTn id="65" dur="1" fill="hold">
                                          <p:stCondLst>
                                            <p:cond delay="0"/>
                                          </p:stCondLst>
                                        </p:cTn>
                                        <p:tgtEl>
                                          <p:spTgt spid="12290"/>
                                        </p:tgtEl>
                                        <p:attrNameLst>
                                          <p:attrName>style.visibility</p:attrName>
                                        </p:attrNameLst>
                                      </p:cBhvr>
                                      <p:to>
                                        <p:strVal val="visible"/>
                                      </p:to>
                                    </p:set>
                                    <p:animEffect transition="in" filter="barn(inVertical)">
                                      <p:cBhvr>
                                        <p:cTn id="66" dur="500"/>
                                        <p:tgtEl>
                                          <p:spTgt spid="1229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barn(inVertical)">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22" grpId="0"/>
      <p:bldP spid="14" grpId="0"/>
      <p:bldP spid="10" grpId="0" animBg="1"/>
      <p:bldP spid="27" grpId="0" animBg="1"/>
      <p:bldP spid="28" grpId="0" animBg="1"/>
      <p:bldP spid="30" grpId="0" animBg="1"/>
      <p:bldP spid="11" grpId="0" animBg="1"/>
      <p:bldP spid="32"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1"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52578" y="0"/>
            <a:ext cx="8883918" cy="504056"/>
          </a:xfrm>
        </p:spPr>
        <p:txBody>
          <a:bodyPr vert="horz" anchor="ctr">
            <a:normAutofit/>
          </a:bodyPr>
          <a:lstStyle/>
          <a:p>
            <a:r>
              <a:rPr lang="es-ES_tradnl" sz="2400" dirty="0">
                <a:solidFill>
                  <a:srgbClr val="76B6D6"/>
                </a:solidFill>
              </a:rPr>
              <a:t>Conclusiones y estudio posterior:</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t>Estudio posterior:  </a:t>
            </a:r>
            <a:endParaRPr lang="es-ES" sz="1200" dirty="0"/>
          </a:p>
          <a:p>
            <a:pPr>
              <a:buClr>
                <a:schemeClr val="accent2">
                  <a:lumMod val="75000"/>
                </a:schemeClr>
              </a:buClr>
            </a:pPr>
            <a:r>
              <a:rPr lang="es-ES_tradnl" sz="1200" dirty="0"/>
              <a:t>A la vista de las conclusiones obtenidas en el trabajo, proponemos un </a:t>
            </a:r>
            <a:r>
              <a:rPr lang="es-ES_tradnl" sz="1200" b="1" dirty="0"/>
              <a:t>estudio posterior sobre la composición del ICA</a:t>
            </a:r>
            <a:r>
              <a:rPr lang="es-ES_tradnl" sz="1200" dirty="0"/>
              <a:t>. </a:t>
            </a:r>
            <a:endParaRPr lang="es-ES" sz="1200" dirty="0"/>
          </a:p>
          <a:p>
            <a:pPr>
              <a:buClr>
                <a:schemeClr val="accent2">
                  <a:lumMod val="75000"/>
                </a:schemeClr>
              </a:buClr>
            </a:pPr>
            <a:r>
              <a:rPr lang="es-ES_tradnl" sz="1200" dirty="0"/>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t>Conclusiones: </a:t>
            </a:r>
            <a:endParaRPr lang="es-ES" sz="1200" dirty="0"/>
          </a:p>
          <a:p>
            <a:pPr>
              <a:buClr>
                <a:schemeClr val="accent2">
                  <a:lumMod val="60000"/>
                  <a:lumOff val="40000"/>
                </a:schemeClr>
              </a:buClr>
              <a:buFont typeface="Wingdings" panose="05000000000000000000" pitchFamily="2" charset="2"/>
              <a:buChar char="ü"/>
            </a:pPr>
            <a:r>
              <a:rPr lang="es-ES_tradnl" sz="1200" dirty="0"/>
              <a:t>Las </a:t>
            </a:r>
            <a:r>
              <a:rPr lang="es-ES_tradnl" sz="1200" b="1" dirty="0"/>
              <a:t>medidas de distanciamiento </a:t>
            </a:r>
            <a:r>
              <a:rPr lang="es-ES_tradnl" sz="1200" dirty="0" smtClean="0"/>
              <a:t>han </a:t>
            </a:r>
            <a:r>
              <a:rPr lang="es-ES_tradnl" sz="1200" dirty="0"/>
              <a:t>tenido un </a:t>
            </a:r>
            <a:r>
              <a:rPr lang="es-ES_tradnl" sz="1200" b="1" dirty="0"/>
              <a:t>efecto</a:t>
            </a:r>
            <a:r>
              <a:rPr lang="es-ES_tradnl" sz="1200" dirty="0"/>
              <a:t> enorme en los </a:t>
            </a:r>
            <a:r>
              <a:rPr lang="es-ES_tradnl" sz="1200" b="1" dirty="0"/>
              <a:t>niveles de contaminación </a:t>
            </a:r>
            <a:r>
              <a:rPr lang="es-ES_tradnl" sz="1200" dirty="0" smtClean="0"/>
              <a:t>atmosférica</a:t>
            </a:r>
          </a:p>
          <a:p>
            <a:pPr>
              <a:buClr>
                <a:srgbClr val="B6FFA1"/>
              </a:buClr>
              <a:buFont typeface="Wingdings" panose="05000000000000000000" pitchFamily="2" charset="2"/>
              <a:buChar char="ü"/>
            </a:pPr>
            <a:endParaRPr lang="es-ES" sz="1200" dirty="0"/>
          </a:p>
          <a:p>
            <a:pPr>
              <a:buClr>
                <a:srgbClr val="B6FFA1"/>
              </a:buClr>
              <a:buFont typeface="Wingdings" panose="05000000000000000000" pitchFamily="2" charset="2"/>
              <a:buChar char="ü"/>
            </a:pPr>
            <a:endParaRPr lang="es-ES" sz="1200" dirty="0"/>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Pese a lo que pueda parecer a priori, las </a:t>
            </a:r>
            <a:r>
              <a:rPr lang="es-ES_tradnl" sz="1200" b="1" dirty="0"/>
              <a:t>condiciones meteorológicas influyen mucho menos en la calidad del aire </a:t>
            </a:r>
            <a:r>
              <a:rPr lang="es-ES_tradnl" sz="1200" dirty="0"/>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Índice de Calidad del Aire (ICA</a:t>
            </a:r>
            <a:r>
              <a:rPr lang="es-ES_tradnl" sz="1200" dirty="0"/>
              <a:t>) </a:t>
            </a:r>
            <a:r>
              <a:rPr lang="es-ES_tradnl" sz="1200" b="1" dirty="0"/>
              <a:t>debería estar </a:t>
            </a:r>
            <a:r>
              <a:rPr lang="es-ES_tradnl" sz="1200" dirty="0"/>
              <a:t>conformado de forma </a:t>
            </a:r>
            <a:r>
              <a:rPr lang="es-ES_tradnl" sz="1200" b="1" dirty="0"/>
              <a:t>ponderada</a:t>
            </a:r>
            <a:r>
              <a:rPr lang="es-ES_tradnl" sz="1200" dirty="0"/>
              <a:t> por todos los agentes </a:t>
            </a:r>
            <a:r>
              <a:rPr lang="es-ES_tradnl" sz="1200" b="1" dirty="0"/>
              <a:t>contaminantes</a:t>
            </a:r>
            <a:r>
              <a:rPr lang="es-ES_tradnl" sz="1200" dirty="0"/>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periodo de confinamiento ha demostrado por tanto que el confinamiento de la sociedad ha influido positivamente en la calidad del aire,</a:t>
            </a:r>
            <a:r>
              <a:rPr lang="es-ES_tradnl" sz="1200" dirty="0"/>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t>La mejora en la calidad del aire ha ocurrido ampliamente, afectando tanto a los centros de las ciudades como a las áreas periféricas. </a:t>
            </a:r>
          </a:p>
        </p:txBody>
      </p:sp>
      <p:cxnSp>
        <p:nvCxnSpPr>
          <p:cNvPr id="16" name="Conector recto 15"/>
          <p:cNvCxnSpPr/>
          <p:nvPr/>
        </p:nvCxnSpPr>
        <p:spPr>
          <a:xfrm>
            <a:off x="179512" y="692696"/>
            <a:ext cx="8244816"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8"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9"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7"/>
            <a:ext cx="9144000"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34858" cy="830997"/>
          </a:xfrm>
          <a:prstGeom prst="rect">
            <a:avLst/>
          </a:prstGeom>
          <a:noFill/>
        </p:spPr>
        <p:txBody>
          <a:bodyPr wrap="square" rtlCol="0">
            <a:spAutoFit/>
          </a:bodyPr>
          <a:lstStyle/>
          <a:p>
            <a:r>
              <a:rPr lang="es-ES_tradnl" sz="4000" dirty="0" smtClean="0">
                <a:solidFill>
                  <a:schemeClr val="bg1"/>
                </a:solidFill>
                <a:latin typeface="Times New Roman" panose="02020603050405020304" pitchFamily="18" charset="0"/>
                <a:cs typeface="Times New Roman" panose="02020603050405020304" pitchFamily="18" charset="0"/>
              </a:rPr>
              <a:t>Febrero</a:t>
            </a:r>
            <a:r>
              <a:rPr lang="es-ES_tradnl" sz="3600" dirty="0" smtClean="0">
                <a:solidFill>
                  <a:schemeClr val="bg1"/>
                </a:solidFill>
              </a:rPr>
              <a:t> </a:t>
            </a:r>
            <a:r>
              <a:rPr lang="es-ES_tradnl" sz="4800" dirty="0">
                <a:solidFill>
                  <a:schemeClr val="bg1"/>
                </a:solidFill>
              </a:rPr>
              <a:t>2020</a:t>
            </a:r>
            <a:endParaRPr lang="es-ES" sz="4800" dirty="0">
              <a:solidFill>
                <a:schemeClr val="bg1"/>
              </a:solidFill>
            </a:endParaRPr>
          </a:p>
        </p:txBody>
      </p:sp>
    </p:spTree>
    <p:extLst>
      <p:ext uri="{BB962C8B-B14F-4D97-AF65-F5344CB8AC3E}">
        <p14:creationId xmlns:p14="http://schemas.microsoft.com/office/powerpoint/2010/main" val="1068942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7"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07504" y="44624"/>
            <a:ext cx="8883918" cy="504056"/>
          </a:xfrm>
          <a:ln>
            <a:noFill/>
          </a:ln>
        </p:spPr>
        <p:txBody>
          <a:bodyPr vert="horz" anchor="ctr">
            <a:normAutofit/>
          </a:bodyPr>
          <a:lstStyle/>
          <a:p>
            <a:r>
              <a:rPr lang="es-ES_tradnl" sz="2400" dirty="0">
                <a:solidFill>
                  <a:srgbClr val="76B6D6"/>
                </a:solidFill>
              </a:rPr>
              <a:t>Objetivos y conclusión del análisis</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mj-lt"/>
              </a:rPr>
              <a:t>La salud pública es uno de los objetivos principales de los Gobiernos. Esta puede verse mermada por altas tasas de contaminantes en el ambiente. Por ello, los Gobiernos han adecuado medidas necesarias para el control de la contaminación ambiental.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573723"/>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Predicción de dicha contaminación a través de diferentes modelos predictivos y su comparación para identificar cual es el que mejor predice la contaminación atmosférica en Madrid.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3347864" y="1628800"/>
            <a:ext cx="3204356"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Análisis de las magnitudes de contaminantes que generan el índice de calidad del aire ( ICA).</a:t>
            </a:r>
          </a:p>
        </p:txBody>
      </p:sp>
      <p:sp>
        <p:nvSpPr>
          <p:cNvPr id="3" name="2 Rectángulo"/>
          <p:cNvSpPr/>
          <p:nvPr/>
        </p:nvSpPr>
        <p:spPr>
          <a:xfrm>
            <a:off x="179514" y="1628800"/>
            <a:ext cx="303102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Impacto  en la reducción de los niveles de la contaminación  en el confinamiento de la población durante el COVID-19</a:t>
            </a:r>
            <a:endParaRPr lang="es-ES_tradnl" sz="1200" dirty="0">
              <a:latin typeface="+mj-lt"/>
              <a:cs typeface="Calibri" panose="020F0502020204030204" pitchFamily="34" charset="0"/>
            </a:endParaRPr>
          </a:p>
        </p:txBody>
      </p:sp>
      <p:grpSp>
        <p:nvGrpSpPr>
          <p:cNvPr id="9" name="8 Grupo"/>
          <p:cNvGrpSpPr/>
          <p:nvPr/>
        </p:nvGrpSpPr>
        <p:grpSpPr>
          <a:xfrm>
            <a:off x="20062" y="2535940"/>
            <a:ext cx="3183786" cy="4133420"/>
            <a:chOff x="20062" y="2535940"/>
            <a:chExt cx="3183786" cy="4133420"/>
          </a:xfrm>
        </p:grpSpPr>
        <p:pic>
          <p:nvPicPr>
            <p:cNvPr id="1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912" y="2377128"/>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3830058"/>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3050456"/>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4"/>
          <a:stretch>
            <a:fillRect/>
          </a:stretch>
        </p:blipFill>
        <p:spPr>
          <a:xfrm>
            <a:off x="6285558" y="3983192"/>
            <a:ext cx="2692684" cy="2141594"/>
          </a:xfrm>
          <a:prstGeom prst="rect">
            <a:avLst/>
          </a:prstGeom>
        </p:spPr>
      </p:pic>
      <p:cxnSp>
        <p:nvCxnSpPr>
          <p:cNvPr id="30" name="Conector recto 29"/>
          <p:cNvCxnSpPr/>
          <p:nvPr/>
        </p:nvCxnSpPr>
        <p:spPr>
          <a:xfrm>
            <a:off x="107504"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50"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07504" y="44624"/>
            <a:ext cx="8883918" cy="504056"/>
          </a:xfrm>
          <a:ln>
            <a:noFill/>
          </a:ln>
        </p:spPr>
        <p:txBody>
          <a:bodyPr vert="horz" anchor="ctr">
            <a:normAutofit/>
          </a:bodyPr>
          <a:lstStyle/>
          <a:p>
            <a:r>
              <a:rPr lang="es-ES_tradnl" sz="2400" dirty="0">
                <a:solidFill>
                  <a:srgbClr val="76B6D6"/>
                </a:solidFill>
              </a:rPr>
              <a:t>Fuentes de datos:</a:t>
            </a:r>
            <a:endParaRPr lang="es-ES" sz="240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Estaciones de medida: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Formato de los </a:t>
            </a:r>
            <a:r>
              <a:rPr lang="es-ES_tradnl" sz="1200" dirty="0" err="1">
                <a:latin typeface="+mj-lt"/>
              </a:rPr>
              <a:t>dataset</a:t>
            </a:r>
            <a:r>
              <a:rPr lang="es-ES_tradnl" sz="1200" dirty="0">
                <a:latin typeface="+mj-lt"/>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Datos calidad del aire y </a:t>
            </a:r>
            <a:r>
              <a:rPr lang="es-ES_tradnl" sz="1200" dirty="0" err="1">
                <a:latin typeface="+mj-lt"/>
              </a:rPr>
              <a:t>metereologicos</a:t>
            </a:r>
            <a:r>
              <a:rPr lang="es-ES_tradnl" sz="1200" dirty="0">
                <a:latin typeface="+mj-lt"/>
              </a:rPr>
              <a:t>:</a:t>
            </a:r>
            <a:endParaRPr lang="es-ES_tradnl" sz="1200" dirty="0">
              <a:latin typeface="+mj-lt"/>
              <a:cs typeface="Calibri" panose="020F0502020204030204" pitchFamily="34" charset="0"/>
            </a:endParaRPr>
          </a:p>
        </p:txBody>
      </p:sp>
      <p:pic>
        <p:nvPicPr>
          <p:cNvPr id="25"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3"/>
          <a:stretch>
            <a:fillRect/>
          </a:stretch>
        </p:blipFill>
        <p:spPr>
          <a:xfrm>
            <a:off x="2411760" y="1874440"/>
            <a:ext cx="3528392" cy="690463"/>
          </a:xfrm>
          <a:prstGeom prst="rect">
            <a:avLst/>
          </a:prstGeom>
        </p:spPr>
      </p:pic>
      <p:pic>
        <p:nvPicPr>
          <p:cNvPr id="34" name="33 Imagen"/>
          <p:cNvPicPr/>
          <p:nvPr/>
        </p:nvPicPr>
        <p:blipFill>
          <a:blip r:embed="rId14"/>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de contaminantes con sus factores de conversión para calcular el ICA </a:t>
            </a:r>
            <a:r>
              <a:rPr lang="es-ES_tradnl" sz="1200" b="1" dirty="0">
                <a:latin typeface="+mj-lt"/>
              </a:rPr>
              <a:t>( Índice de Calidad del Aire)</a:t>
            </a:r>
            <a:r>
              <a:rPr lang="es-ES_tradnl" sz="1200" dirty="0">
                <a:latin typeface="+mj-lt"/>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a:t>
            </a:r>
            <a:r>
              <a:rPr lang="es-ES_tradnl" sz="1200" dirty="0" err="1">
                <a:latin typeface="+mj-lt"/>
              </a:rPr>
              <a:t>metereologicas</a:t>
            </a:r>
            <a:r>
              <a:rPr lang="es-ES_tradnl" sz="1200" dirty="0">
                <a:latin typeface="+mj-lt"/>
              </a:rPr>
              <a:t>:</a:t>
            </a:r>
          </a:p>
        </p:txBody>
      </p:sp>
      <p:pic>
        <p:nvPicPr>
          <p:cNvPr id="38" name="37 Imagen"/>
          <p:cNvPicPr/>
          <p:nvPr/>
        </p:nvPicPr>
        <p:blipFill>
          <a:blip r:embed="rId15"/>
          <a:stretch>
            <a:fillRect/>
          </a:stretch>
        </p:blipFill>
        <p:spPr>
          <a:xfrm>
            <a:off x="2316580" y="5419836"/>
            <a:ext cx="3309433" cy="998662"/>
          </a:xfrm>
          <a:prstGeom prst="rect">
            <a:avLst/>
          </a:prstGeom>
        </p:spPr>
      </p:pic>
      <p:pic>
        <p:nvPicPr>
          <p:cNvPr id="39" name="38 Imagen"/>
          <p:cNvPicPr/>
          <p:nvPr/>
        </p:nvPicPr>
        <p:blipFill>
          <a:blip r:embed="rId16"/>
          <a:stretch>
            <a:fillRect/>
          </a:stretch>
        </p:blipFill>
        <p:spPr>
          <a:xfrm>
            <a:off x="6732240" y="3609683"/>
            <a:ext cx="1224136" cy="2783304"/>
          </a:xfrm>
          <a:prstGeom prst="rect">
            <a:avLst/>
          </a:prstGeom>
        </p:spPr>
      </p:pic>
      <p:pic>
        <p:nvPicPr>
          <p:cNvPr id="40" name="2 Imagen"/>
          <p:cNvPicPr/>
          <p:nvPr/>
        </p:nvPicPr>
        <p:blipFill>
          <a:blip r:embed="rId17"/>
          <a:stretch>
            <a:fillRect/>
          </a:stretch>
        </p:blipFill>
        <p:spPr>
          <a:xfrm>
            <a:off x="6688569" y="1736150"/>
            <a:ext cx="1915879" cy="1908874"/>
          </a:xfrm>
          <a:prstGeom prst="rect">
            <a:avLst/>
          </a:prstGeom>
        </p:spPr>
      </p:pic>
      <p:cxnSp>
        <p:nvCxnSpPr>
          <p:cNvPr id="23" name="Conector recto 22"/>
          <p:cNvCxnSpPr/>
          <p:nvPr/>
        </p:nvCxnSpPr>
        <p:spPr>
          <a:xfrm>
            <a:off x="827584"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31965" y="44624"/>
            <a:ext cx="8883918" cy="504056"/>
          </a:xfrm>
          <a:prstGeom prst="rect">
            <a:avLst/>
          </a:prstGeom>
          <a:ln>
            <a:noFill/>
          </a:ln>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a:t>
            </a:r>
            <a:endParaRPr lang="es-ES" sz="2400" dirty="0">
              <a:solidFill>
                <a:srgbClr val="76B6D6"/>
              </a:solidFill>
            </a:endParaRPr>
          </a:p>
        </p:txBody>
      </p:sp>
      <p:sp>
        <p:nvSpPr>
          <p:cNvPr id="8" name="2 Marcador de contenido"/>
          <p:cNvSpPr txBox="1">
            <a:spLocks/>
          </p:cNvSpPr>
          <p:nvPr/>
        </p:nvSpPr>
        <p:spPr>
          <a:xfrm>
            <a:off x="143453" y="946350"/>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42473" y="3417864"/>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los pasos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826669"/>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980728"/>
            <a:ext cx="4104456" cy="2197870"/>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407272" y="1378398"/>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5" name="14 Tabla"/>
          <p:cNvGraphicFramePr>
            <a:graphicFrameLocks noGrp="1"/>
          </p:cNvGraphicFramePr>
          <p:nvPr>
            <p:extLst>
              <p:ext uri="{D42A27DB-BD31-4B8C-83A1-F6EECF244321}">
                <p14:modId xmlns:p14="http://schemas.microsoft.com/office/powerpoint/2010/main" val="754684910"/>
              </p:ext>
            </p:extLst>
          </p:nvPr>
        </p:nvGraphicFramePr>
        <p:xfrm>
          <a:off x="6156176" y="4114703"/>
          <a:ext cx="2736304" cy="1295541"/>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tblGrid>
              <a:tr h="109571">
                <a:tc>
                  <a:txBody>
                    <a:bodyPr/>
                    <a:lstStyle/>
                    <a:p>
                      <a:pPr algn="ctr">
                        <a:lnSpc>
                          <a:spcPts val="1425"/>
                        </a:lnSpc>
                        <a:spcAft>
                          <a:spcPts val="0"/>
                        </a:spcAft>
                      </a:pPr>
                      <a:r>
                        <a:rPr lang="es-ES_tradnl" sz="1000">
                          <a:effectLst/>
                        </a:rPr>
                        <a:t>Nombre</a:t>
                      </a:r>
                      <a:endParaRPr lang="es-ES" sz="1000">
                        <a:effectLst/>
                        <a:latin typeface="Century Gothic"/>
                        <a:ea typeface="メイリオ"/>
                        <a:cs typeface="Times New Roman"/>
                      </a:endParaRPr>
                    </a:p>
                  </a:txBody>
                  <a:tcPr marL="68580" marR="68580" marT="0" marB="0"/>
                </a:tc>
                <a:tc>
                  <a:txBody>
                    <a:bodyPr/>
                    <a:lstStyle/>
                    <a:p>
                      <a:pPr algn="ctr">
                        <a:lnSpc>
                          <a:spcPts val="1425"/>
                        </a:lnSpc>
                        <a:spcAft>
                          <a:spcPts val="0"/>
                        </a:spcAft>
                      </a:pPr>
                      <a:r>
                        <a:rPr lang="es-ES_tradnl" sz="1000">
                          <a:effectLst/>
                        </a:rPr>
                        <a:t>Rol</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0"/>
                  </a:ext>
                </a:extLst>
              </a:tr>
              <a:tr h="216474">
                <a:tc>
                  <a:txBody>
                    <a:bodyPr/>
                    <a:lstStyle/>
                    <a:p>
                      <a:pPr algn="just">
                        <a:lnSpc>
                          <a:spcPts val="1425"/>
                        </a:lnSpc>
                        <a:spcAft>
                          <a:spcPts val="0"/>
                        </a:spcAft>
                      </a:pPr>
                      <a:r>
                        <a:rPr lang="es-ES_tradnl" sz="1000">
                          <a:effectLst/>
                        </a:rPr>
                        <a:t>Susana Vara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1"/>
                  </a:ext>
                </a:extLst>
              </a:tr>
              <a:tr h="227206">
                <a:tc>
                  <a:txBody>
                    <a:bodyPr/>
                    <a:lstStyle/>
                    <a:p>
                      <a:pPr algn="just">
                        <a:lnSpc>
                          <a:spcPts val="1425"/>
                        </a:lnSpc>
                        <a:spcAft>
                          <a:spcPts val="0"/>
                        </a:spcAft>
                      </a:pPr>
                      <a:r>
                        <a:rPr lang="es-ES_tradnl" sz="1000">
                          <a:effectLst/>
                        </a:rPr>
                        <a:t>Carmen Reina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negocio</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2"/>
                  </a:ext>
                </a:extLst>
              </a:tr>
              <a:tr h="227206">
                <a:tc>
                  <a:txBody>
                    <a:bodyPr/>
                    <a:lstStyle/>
                    <a:p>
                      <a:pPr algn="just">
                        <a:lnSpc>
                          <a:spcPts val="1425"/>
                        </a:lnSpc>
                        <a:spcAft>
                          <a:spcPts val="0"/>
                        </a:spcAft>
                      </a:pPr>
                      <a:r>
                        <a:rPr lang="es-ES_tradnl" sz="1000">
                          <a:effectLst/>
                        </a:rPr>
                        <a:t>Alfonso Gallardo</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Científico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3"/>
                  </a:ext>
                </a:extLst>
              </a:tr>
              <a:tr h="216474">
                <a:tc>
                  <a:txBody>
                    <a:bodyPr/>
                    <a:lstStyle/>
                    <a:p>
                      <a:pPr algn="just">
                        <a:lnSpc>
                          <a:spcPts val="1425"/>
                        </a:lnSpc>
                        <a:spcAft>
                          <a:spcPts val="0"/>
                        </a:spcAft>
                      </a:pPr>
                      <a:r>
                        <a:rPr lang="es-ES_tradnl" sz="1000">
                          <a:effectLst/>
                        </a:rPr>
                        <a:t>Raúl Hervás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4"/>
                  </a:ext>
                </a:extLst>
              </a:tr>
              <a:tr h="227206">
                <a:tc>
                  <a:txBody>
                    <a:bodyPr/>
                    <a:lstStyle/>
                    <a:p>
                      <a:pPr algn="just">
                        <a:lnSpc>
                          <a:spcPts val="1425"/>
                        </a:lnSpc>
                        <a:spcAft>
                          <a:spcPts val="0"/>
                        </a:spcAft>
                      </a:pPr>
                      <a:r>
                        <a:rPr lang="es-ES_tradnl" sz="1000">
                          <a:effectLst/>
                        </a:rPr>
                        <a:t>Walter Ronceros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dirty="0">
                          <a:effectLst/>
                        </a:rPr>
                        <a:t>Arquitecto de datos</a:t>
                      </a:r>
                      <a:endParaRPr lang="es-ES" sz="1000" dirty="0">
                        <a:effectLst/>
                        <a:latin typeface="Century Gothic"/>
                        <a:ea typeface="メイリオ"/>
                        <a:cs typeface="Times New Roman"/>
                      </a:endParaRPr>
                    </a:p>
                  </a:txBody>
                  <a:tcPr marL="68580" marR="68580" marT="0" marB="0"/>
                </a:tc>
                <a:extLst>
                  <a:ext uri="{0D108BD9-81ED-4DB2-BD59-A6C34878D82A}">
                    <a16:rowId xmlns:a16="http://schemas.microsoft.com/office/drawing/2014/main" xmlns="" val="10005"/>
                  </a:ext>
                </a:extLst>
              </a:tr>
            </a:tbl>
          </a:graphicData>
        </a:graphic>
      </p:graphicFrame>
      <p:sp>
        <p:nvSpPr>
          <p:cNvPr id="20" name="2 Marcador de contenido"/>
          <p:cNvSpPr txBox="1">
            <a:spLocks/>
          </p:cNvSpPr>
          <p:nvPr/>
        </p:nvSpPr>
        <p:spPr>
          <a:xfrm>
            <a:off x="6480212" y="3417864"/>
            <a:ext cx="2268252"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Roles dentro del equipo:</a:t>
            </a:r>
          </a:p>
        </p:txBody>
      </p:sp>
      <p:cxnSp>
        <p:nvCxnSpPr>
          <p:cNvPr id="17" name="Conector recto 16"/>
          <p:cNvCxnSpPr/>
          <p:nvPr/>
        </p:nvCxnSpPr>
        <p:spPr>
          <a:xfrm>
            <a:off x="1475656"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1552" y="44624"/>
            <a:ext cx="8883918" cy="504056"/>
          </a:xfrm>
          <a:prstGeom prst="rect">
            <a:avLst/>
          </a:prstGeom>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 Punto 3 metodología CRISP-DM:</a:t>
            </a:r>
            <a:endParaRPr lang="es-ES" sz="2400"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635896" y="1196752"/>
            <a:ext cx="5324222"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430669"/>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El pre-procesamiento y análisis lo realizamos con </a:t>
            </a:r>
            <a:r>
              <a:rPr lang="es-ES_tradnl" sz="1200" b="1" dirty="0" err="1">
                <a:latin typeface="+mj-lt"/>
              </a:rPr>
              <a:t>colab</a:t>
            </a:r>
            <a:r>
              <a:rPr lang="es-ES_tradnl" sz="1200" b="1" dirty="0">
                <a:latin typeface="+mj-lt"/>
              </a:rPr>
              <a:t> de google </a:t>
            </a:r>
            <a:r>
              <a:rPr lang="es-ES_tradnl" sz="1200" dirty="0">
                <a:latin typeface="+mj-lt"/>
              </a:rPr>
              <a:t>y</a:t>
            </a:r>
            <a:r>
              <a:rPr lang="es-ES_tradnl" sz="1200" b="1" dirty="0">
                <a:latin typeface="+mj-lt"/>
              </a:rPr>
              <a:t> </a:t>
            </a:r>
            <a:r>
              <a:rPr lang="es-ES_tradnl" sz="1200" b="1" dirty="0" err="1">
                <a:latin typeface="+mj-lt"/>
              </a:rPr>
              <a:t>jupyter</a:t>
            </a:r>
            <a:r>
              <a:rPr lang="es-ES_tradnl" sz="1200" b="1" dirty="0">
                <a:latin typeface="+mj-lt"/>
              </a:rPr>
              <a:t> notebook</a:t>
            </a:r>
            <a:r>
              <a:rPr lang="es-ES_tradnl" sz="1200" dirty="0">
                <a:latin typeface="+mj-lt"/>
              </a:rPr>
              <a:t>:  </a:t>
            </a:r>
          </a:p>
        </p:txBody>
      </p:sp>
      <p:pic>
        <p:nvPicPr>
          <p:cNvPr id="16" name="15 Imagen"/>
          <p:cNvPicPr/>
          <p:nvPr/>
        </p:nvPicPr>
        <p:blipFill>
          <a:blip r:embed="rId9"/>
          <a:stretch>
            <a:fillRect/>
          </a:stretch>
        </p:blipFill>
        <p:spPr>
          <a:xfrm>
            <a:off x="179512" y="4653136"/>
            <a:ext cx="3384376"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17924" y="4219709"/>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25727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3914800" y="39120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437112"/>
            <a:ext cx="2666465" cy="1097421"/>
          </a:xfrm>
          <a:prstGeom prst="rect">
            <a:avLst/>
          </a:prstGeom>
        </p:spPr>
      </p:pic>
      <p:pic>
        <p:nvPicPr>
          <p:cNvPr id="22" name="21 Imagen"/>
          <p:cNvPicPr/>
          <p:nvPr/>
        </p:nvPicPr>
        <p:blipFill>
          <a:blip r:embed="rId13"/>
          <a:stretch>
            <a:fillRect/>
          </a:stretch>
        </p:blipFill>
        <p:spPr>
          <a:xfrm>
            <a:off x="3845381" y="4509120"/>
            <a:ext cx="2448272" cy="947010"/>
          </a:xfrm>
          <a:prstGeom prst="rect">
            <a:avLst/>
          </a:prstGeom>
        </p:spPr>
      </p:pic>
      <p:pic>
        <p:nvPicPr>
          <p:cNvPr id="24" name="23 Imagen"/>
          <p:cNvPicPr/>
          <p:nvPr/>
        </p:nvPicPr>
        <p:blipFill>
          <a:blip r:embed="rId14"/>
          <a:stretch>
            <a:fillRect/>
          </a:stretch>
        </p:blipFill>
        <p:spPr>
          <a:xfrm>
            <a:off x="4644008" y="5632680"/>
            <a:ext cx="2880320" cy="1065247"/>
          </a:xfrm>
          <a:prstGeom prst="rect">
            <a:avLst/>
          </a:prstGeom>
        </p:spPr>
      </p:pic>
      <p:cxnSp>
        <p:nvCxnSpPr>
          <p:cNvPr id="19" name="Conector recto 18"/>
          <p:cNvCxnSpPr/>
          <p:nvPr/>
        </p:nvCxnSpPr>
        <p:spPr>
          <a:xfrm>
            <a:off x="2123728"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7"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29298" y="44624"/>
            <a:ext cx="8883918" cy="504056"/>
          </a:xfrm>
          <a:prstGeom prst="rect">
            <a:avLst/>
          </a:prstGeom>
        </p:spPr>
        <p:txBody>
          <a:bodyPr vert="horz" anchor="ct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 Punto 4 metodología CRISP-DM. MODELADO</a:t>
            </a:r>
            <a:endParaRPr lang="es-ES" sz="2400" dirty="0">
              <a:solidFill>
                <a:srgbClr val="76B6D6"/>
              </a:solidFill>
            </a:endParaRPr>
          </a:p>
        </p:txBody>
      </p:sp>
      <p:sp>
        <p:nvSpPr>
          <p:cNvPr id="8" name="2 Marcador de contenido"/>
          <p:cNvSpPr txBox="1">
            <a:spLocks/>
          </p:cNvSpPr>
          <p:nvPr/>
        </p:nvSpPr>
        <p:spPr>
          <a:xfrm>
            <a:off x="143453" y="764704"/>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1403648" y="4149080"/>
            <a:ext cx="5396230" cy="2573655"/>
          </a:xfrm>
          <a:prstGeom prst="rect">
            <a:avLst/>
          </a:prstGeom>
        </p:spPr>
      </p:pic>
      <p:cxnSp>
        <p:nvCxnSpPr>
          <p:cNvPr id="13" name="Conector recto 12"/>
          <p:cNvCxnSpPr/>
          <p:nvPr/>
        </p:nvCxnSpPr>
        <p:spPr>
          <a:xfrm>
            <a:off x="277180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85330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5496" y="44624"/>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 Punto 4 metodología CRISP-DM. MODELADO</a:t>
            </a:r>
            <a:endParaRPr lang="es-ES" sz="2400" dirty="0">
              <a:solidFill>
                <a:srgbClr val="76B6D6"/>
              </a:solidFill>
            </a:endParaRPr>
          </a:p>
        </p:txBody>
      </p:sp>
      <p:sp>
        <p:nvSpPr>
          <p:cNvPr id="8" name="2 Marcador de contenido"/>
          <p:cNvSpPr txBox="1">
            <a:spLocks/>
          </p:cNvSpPr>
          <p:nvPr/>
        </p:nvSpPr>
        <p:spPr>
          <a:xfrm>
            <a:off x="140452" y="764704"/>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smtClean="0">
                <a:latin typeface="+mj-lt"/>
              </a:rPr>
              <a:t>K-NN</a:t>
            </a:r>
            <a:endParaRPr lang="es-ES_tradnl" sz="1200" dirty="0">
              <a:latin typeface="+mj-lt"/>
            </a:endParaRPr>
          </a:p>
        </p:txBody>
      </p:sp>
      <p:sp>
        <p:nvSpPr>
          <p:cNvPr id="11" name="2 Marcador de contenido"/>
          <p:cNvSpPr txBox="1">
            <a:spLocks/>
          </p:cNvSpPr>
          <p:nvPr/>
        </p:nvSpPr>
        <p:spPr>
          <a:xfrm>
            <a:off x="140452" y="235936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Regresión logística</a:t>
            </a:r>
          </a:p>
        </p:txBody>
      </p:sp>
      <p:sp>
        <p:nvSpPr>
          <p:cNvPr id="12" name="2 Marcador de contenido"/>
          <p:cNvSpPr txBox="1">
            <a:spLocks/>
          </p:cNvSpPr>
          <p:nvPr/>
        </p:nvSpPr>
        <p:spPr>
          <a:xfrm>
            <a:off x="140452" y="443711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AdaBoost</a:t>
            </a:r>
            <a:endParaRPr lang="es-ES" sz="1200" dirty="0">
              <a:latin typeface="+mj-lt"/>
            </a:endParaRPr>
          </a:p>
          <a:p>
            <a:pPr marL="109728" indent="0">
              <a:buClr>
                <a:schemeClr val="accent2">
                  <a:lumMod val="75000"/>
                </a:schemeClr>
              </a:buClr>
              <a:buNone/>
            </a:pPr>
            <a:endParaRPr lang="es-ES_tradnl" sz="1200" dirty="0">
              <a:latin typeface="+mj-lt"/>
            </a:endParaRPr>
          </a:p>
        </p:txBody>
      </p:sp>
      <p:sp>
        <p:nvSpPr>
          <p:cNvPr id="13" name="2 Marcador de contenido"/>
          <p:cNvSpPr txBox="1">
            <a:spLocks/>
          </p:cNvSpPr>
          <p:nvPr/>
        </p:nvSpPr>
        <p:spPr>
          <a:xfrm>
            <a:off x="6840016" y="94491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GradientBoosting</a:t>
            </a:r>
            <a:r>
              <a:rPr lang="es-ES_tradnl" sz="1200" b="1" dirty="0"/>
              <a:t> 	 </a:t>
            </a:r>
            <a:endParaRPr lang="es-ES" sz="1200" b="1" dirty="0"/>
          </a:p>
        </p:txBody>
      </p:sp>
      <p:sp>
        <p:nvSpPr>
          <p:cNvPr id="14" name="2 Marcador de contenido"/>
          <p:cNvSpPr txBox="1">
            <a:spLocks/>
          </p:cNvSpPr>
          <p:nvPr/>
        </p:nvSpPr>
        <p:spPr>
          <a:xfrm>
            <a:off x="6840016" y="2808955"/>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RandomForest</a:t>
            </a:r>
            <a:endParaRPr lang="es-ES" sz="1200" dirty="0">
              <a:latin typeface="+mj-lt"/>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xmlns="" id="{2EBF5084-8DAC-4D06-8729-83468B26E7E5}"/>
              </a:ext>
            </a:extLst>
          </p:cNvPr>
          <p:cNvSpPr/>
          <p:nvPr/>
        </p:nvSpPr>
        <p:spPr>
          <a:xfrm>
            <a:off x="4190957" y="4761147"/>
            <a:ext cx="4877556" cy="1946687"/>
          </a:xfrm>
          <a:prstGeom prst="rect">
            <a:avLst/>
          </a:prstGeom>
        </p:spPr>
        <p:txBody>
          <a:bodyPr wrap="square">
            <a:spAutoFit/>
          </a:bodyPr>
          <a:lstStyle/>
          <a:p>
            <a:r>
              <a:rPr lang="es-ES_tradnl" sz="1100" dirty="0"/>
              <a:t>Los </a:t>
            </a:r>
            <a:r>
              <a:rPr lang="es-ES_tradnl" sz="1100" dirty="0"/>
              <a:t>resultados con </a:t>
            </a:r>
            <a:r>
              <a:rPr lang="es-ES_tradnl" sz="1100" dirty="0"/>
              <a:t>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8" name="Conector recto 17"/>
          <p:cNvCxnSpPr/>
          <p:nvPr/>
        </p:nvCxnSpPr>
        <p:spPr>
          <a:xfrm>
            <a:off x="349188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235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2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35496" y="44624"/>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2400" dirty="0">
                <a:solidFill>
                  <a:srgbClr val="76B6D6"/>
                </a:solidFill>
              </a:rPr>
              <a:t>Desarrollo del proyecto. Punto 4 metodología CRISP-DM. MODELADO</a:t>
            </a:r>
            <a:endParaRPr lang="es-ES" sz="2400" dirty="0">
              <a:solidFill>
                <a:srgbClr val="76B6D6"/>
              </a:solidFill>
            </a:endParaRPr>
          </a:p>
        </p:txBody>
      </p:sp>
      <p:sp>
        <p:nvSpPr>
          <p:cNvPr id="8" name="2 Marcador de contenido"/>
          <p:cNvSpPr txBox="1">
            <a:spLocks/>
          </p:cNvSpPr>
          <p:nvPr/>
        </p:nvSpPr>
        <p:spPr>
          <a:xfrm>
            <a:off x="140452" y="764704"/>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smtClean="0">
                <a:latin typeface="+mj-lt"/>
              </a:rPr>
              <a:t>K-NN</a:t>
            </a:r>
            <a:endParaRPr lang="es-ES_tradnl" sz="1200" dirty="0">
              <a:latin typeface="+mj-lt"/>
            </a:endParaRPr>
          </a:p>
        </p:txBody>
      </p:sp>
      <p:sp>
        <p:nvSpPr>
          <p:cNvPr id="11" name="2 Marcador de contenido"/>
          <p:cNvSpPr txBox="1">
            <a:spLocks/>
          </p:cNvSpPr>
          <p:nvPr/>
        </p:nvSpPr>
        <p:spPr>
          <a:xfrm>
            <a:off x="140452" y="235936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Regresión logística</a:t>
            </a:r>
          </a:p>
        </p:txBody>
      </p:sp>
      <p:sp>
        <p:nvSpPr>
          <p:cNvPr id="12" name="2 Marcador de contenido"/>
          <p:cNvSpPr txBox="1">
            <a:spLocks/>
          </p:cNvSpPr>
          <p:nvPr/>
        </p:nvSpPr>
        <p:spPr>
          <a:xfrm>
            <a:off x="140452" y="443711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AdaBoost</a:t>
            </a:r>
            <a:endParaRPr lang="es-ES" sz="1200" dirty="0">
              <a:latin typeface="+mj-lt"/>
            </a:endParaRPr>
          </a:p>
          <a:p>
            <a:pPr marL="109728" indent="0">
              <a:buClr>
                <a:schemeClr val="accent2">
                  <a:lumMod val="75000"/>
                </a:schemeClr>
              </a:buClr>
              <a:buNone/>
            </a:pPr>
            <a:endParaRPr lang="es-ES_tradnl" sz="1200" dirty="0">
              <a:latin typeface="+mj-lt"/>
            </a:endParaRPr>
          </a:p>
        </p:txBody>
      </p:sp>
      <p:sp>
        <p:nvSpPr>
          <p:cNvPr id="13" name="2 Marcador de contenido"/>
          <p:cNvSpPr txBox="1">
            <a:spLocks/>
          </p:cNvSpPr>
          <p:nvPr/>
        </p:nvSpPr>
        <p:spPr>
          <a:xfrm>
            <a:off x="6840016" y="94491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GradientBoosting</a:t>
            </a:r>
            <a:r>
              <a:rPr lang="es-ES_tradnl" sz="1200" b="1" dirty="0"/>
              <a:t> 	 </a:t>
            </a:r>
            <a:endParaRPr lang="es-ES" sz="1200" b="1" dirty="0"/>
          </a:p>
        </p:txBody>
      </p:sp>
      <p:sp>
        <p:nvSpPr>
          <p:cNvPr id="14" name="2 Marcador de contenido"/>
          <p:cNvSpPr txBox="1">
            <a:spLocks/>
          </p:cNvSpPr>
          <p:nvPr/>
        </p:nvSpPr>
        <p:spPr>
          <a:xfrm>
            <a:off x="6840016" y="2808955"/>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RandomForest</a:t>
            </a:r>
            <a:endParaRPr lang="es-ES" sz="1200" dirty="0">
              <a:latin typeface="+mj-lt"/>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xmlns="" id="{2EBF5084-8DAC-4D06-8729-83468B26E7E5}"/>
              </a:ext>
            </a:extLst>
          </p:cNvPr>
          <p:cNvSpPr/>
          <p:nvPr/>
        </p:nvSpPr>
        <p:spPr>
          <a:xfrm>
            <a:off x="4190957" y="4761147"/>
            <a:ext cx="4877556" cy="1946687"/>
          </a:xfrm>
          <a:prstGeom prst="rect">
            <a:avLst/>
          </a:prstGeom>
        </p:spPr>
        <p:txBody>
          <a:bodyPr wrap="square">
            <a:spAutoFit/>
          </a:bodyPr>
          <a:lstStyle/>
          <a:p>
            <a:r>
              <a:rPr lang="es-ES_tradnl" sz="1100" dirty="0"/>
              <a:t>Los </a:t>
            </a:r>
            <a:r>
              <a:rPr lang="es-ES_tradnl" sz="1100" dirty="0"/>
              <a:t>resultados con </a:t>
            </a:r>
            <a:r>
              <a:rPr lang="es-ES_tradnl" sz="1100" dirty="0"/>
              <a:t>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8" name="Conector recto 17"/>
          <p:cNvCxnSpPr/>
          <p:nvPr/>
        </p:nvCxnSpPr>
        <p:spPr>
          <a:xfrm>
            <a:off x="421196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636</TotalTime>
  <Words>1189</Words>
  <Application>Microsoft Macintosh PowerPoint</Application>
  <PresentationFormat>Presentación en pantalla (4:3)</PresentationFormat>
  <Paragraphs>121</Paragraphs>
  <Slides>14</Slides>
  <Notes>12</Notes>
  <HiddenSlides>0</HiddenSlides>
  <MMClips>0</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14</vt:i4>
      </vt:variant>
    </vt:vector>
  </HeadingPairs>
  <TitlesOfParts>
    <vt:vector size="17" baseType="lpstr">
      <vt:lpstr>Flujo</vt:lpstr>
      <vt:lpstr>Diseño personalizado</vt:lpstr>
      <vt:lpstr>Diapositiva de think-cell</vt:lpstr>
      <vt:lpstr>Presentación de PowerPoint</vt:lpstr>
      <vt:lpstr>Presentación de PowerPoint</vt:lpstr>
      <vt:lpstr>Objetivos y conclusión del análisis</vt:lpstr>
      <vt:lpstr>Fuentes de datos:</vt:lpstr>
      <vt:lpstr>Presentación de PowerPoint</vt:lpstr>
      <vt:lpstr>Presentación de PowerPoint</vt:lpstr>
      <vt:lpstr>Presentación de PowerPoint</vt:lpstr>
      <vt:lpstr>Presentación de PowerPoint</vt:lpstr>
      <vt:lpstr>Presentación de PowerPoint</vt:lpstr>
      <vt:lpstr>Visualización</vt:lpstr>
      <vt:lpstr>Visualización</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Walter Ronceros Navajo</cp:lastModifiedBy>
  <cp:revision>52</cp:revision>
  <dcterms:created xsi:type="dcterms:W3CDTF">2020-07-19T14:33:05Z</dcterms:created>
  <dcterms:modified xsi:type="dcterms:W3CDTF">2020-07-21T17:27:25Z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